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9C1C"/>
    <a:srgbClr val="0948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85174"/>
  </p:normalViewPr>
  <p:slideViewPr>
    <p:cSldViewPr snapToGrid="0" snapToObjects="1">
      <p:cViewPr varScale="1">
        <p:scale>
          <a:sx n="72" d="100"/>
          <a:sy n="72" d="100"/>
        </p:scale>
        <p:origin x="1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dirty="0"/>
              <a:t>Accuracy of each Classifier Model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 Score(test data)</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Logistic Regression</c:v>
                </c:pt>
                <c:pt idx="1">
                  <c:v>Support Vector Machine</c:v>
                </c:pt>
                <c:pt idx="2">
                  <c:v>Decision Tree</c:v>
                </c:pt>
                <c:pt idx="3">
                  <c:v>K-Nearest Neighbor</c:v>
                </c:pt>
              </c:strCache>
            </c:strRef>
          </c:cat>
          <c:val>
            <c:numRef>
              <c:f>Sheet1!$B$2:$B$5</c:f>
              <c:numCache>
                <c:formatCode>General</c:formatCode>
                <c:ptCount val="4"/>
                <c:pt idx="0">
                  <c:v>0.83</c:v>
                </c:pt>
                <c:pt idx="1">
                  <c:v>0.83</c:v>
                </c:pt>
                <c:pt idx="2">
                  <c:v>0.83</c:v>
                </c:pt>
                <c:pt idx="3">
                  <c:v>0.83</c:v>
                </c:pt>
              </c:numCache>
            </c:numRef>
          </c:val>
          <c:extLst>
            <c:ext xmlns:c16="http://schemas.microsoft.com/office/drawing/2014/chart" uri="{C3380CC4-5D6E-409C-BE32-E72D297353CC}">
              <c16:uniqueId val="{00000000-EBE3-4686-9F7F-DADD3449BFD9}"/>
            </c:ext>
          </c:extLst>
        </c:ser>
        <c:ser>
          <c:idx val="1"/>
          <c:order val="1"/>
          <c:tx>
            <c:strRef>
              <c:f>Sheet1!$C$1</c:f>
              <c:strCache>
                <c:ptCount val="1"/>
                <c:pt idx="0">
                  <c:v>Accuracy on Validation set</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Logistic Regression</c:v>
                </c:pt>
                <c:pt idx="1">
                  <c:v>Support Vector Machine</c:v>
                </c:pt>
                <c:pt idx="2">
                  <c:v>Decision Tree</c:v>
                </c:pt>
                <c:pt idx="3">
                  <c:v>K-Nearest Neighbor</c:v>
                </c:pt>
              </c:strCache>
            </c:strRef>
          </c:cat>
          <c:val>
            <c:numRef>
              <c:f>Sheet1!$C$2:$C$5</c:f>
              <c:numCache>
                <c:formatCode>General</c:formatCode>
                <c:ptCount val="4"/>
                <c:pt idx="0">
                  <c:v>0.84</c:v>
                </c:pt>
                <c:pt idx="1">
                  <c:v>0.85</c:v>
                </c:pt>
                <c:pt idx="2">
                  <c:v>0.88</c:v>
                </c:pt>
                <c:pt idx="3">
                  <c:v>0.85</c:v>
                </c:pt>
              </c:numCache>
            </c:numRef>
          </c:val>
          <c:extLst>
            <c:ext xmlns:c16="http://schemas.microsoft.com/office/drawing/2014/chart" uri="{C3380CC4-5D6E-409C-BE32-E72D297353CC}">
              <c16:uniqueId val="{00000001-EBE3-4686-9F7F-DADD3449BFD9}"/>
            </c:ext>
          </c:extLst>
        </c:ser>
        <c:dLbls>
          <c:dLblPos val="inEnd"/>
          <c:showLegendKey val="0"/>
          <c:showVal val="1"/>
          <c:showCatName val="0"/>
          <c:showSerName val="0"/>
          <c:showPercent val="0"/>
          <c:showBubbleSize val="0"/>
        </c:dLbls>
        <c:gapWidth val="65"/>
        <c:axId val="1666140736"/>
        <c:axId val="1666139904"/>
      </c:barChart>
      <c:catAx>
        <c:axId val="166614073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Classification Model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666139904"/>
        <c:crosses val="autoZero"/>
        <c:auto val="1"/>
        <c:lblAlgn val="ctr"/>
        <c:lblOffset val="100"/>
        <c:noMultiLvlLbl val="0"/>
      </c:catAx>
      <c:valAx>
        <c:axId val="1666139904"/>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Accuracy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666140736"/>
        <c:crosses val="autoZero"/>
        <c:crossBetween val="between"/>
      </c:valAx>
      <c:spPr>
        <a:noFill/>
        <a:ln>
          <a:noFill/>
        </a:ln>
        <a:effectLst/>
      </c:spPr>
    </c:plotArea>
    <c:legend>
      <c:legendPos val="t"/>
      <c:layout>
        <c:manualLayout>
          <c:xMode val="edge"/>
          <c:yMode val="edge"/>
          <c:x val="0.19135223917322836"/>
          <c:y val="8.6660243192652364E-2"/>
          <c:w val="0.59698302165354333"/>
          <c:h val="7.7618905166159879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545839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5061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0253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60667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3922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59366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6592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6198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2605822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5661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7127853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3/30/2022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6008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257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152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0737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54076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48980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9993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40919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1416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3/30/2022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53053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3/30/2022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79847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177232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3/30/2022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49007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E86839-B9D8-4651-8783-F325ECE74E65}" type="datetimeFigureOut">
              <a:rPr lang="en-US" smtClean="0"/>
              <a:t>3/30/2022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64820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484F64-32F6-45C5-931F-ADC1662401D0}" type="datetimeFigureOut">
              <a:rPr lang="en-US" smtClean="0"/>
              <a:t>3/30/2022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91355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98754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04543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1251200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08135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792054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5.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4.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3.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15" r:id="rId14"/>
    <p:sldLayoutId id="2147483716" r:id="rId15"/>
    <p:sldLayoutId id="2147483736" r:id="rId16"/>
    <p:sldLayoutId id="214748373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22734609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2.jpg"/><Relationship Id="rId4" Type="http://schemas.openxmlformats.org/officeDocument/2006/relationships/hyperlink" Target="https://github.com/ShirsaM/Projects-Data-Science/blob/main/Step-2%20-%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hyperlink" Target="https://github.com/ShirsaM/Projects-Data-Science/blob/main/Step-3%20-%20EDA%20with%20Pandas%20%26%20Matplotlib.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irsaM/Projects-Data-Science/blob/main/Step-3%20-%20Exploratory%20Data%20Analysis%20with%20SQL.ipynb" TargetMode="External"/><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irsaM/Projects-Data-Science/blob/main/Step-4%20-%20Data%20Visualization%20with%20Dashboard.ipynb" TargetMode="External"/><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hyperlink" Target="https://colab.research.google.com/drive/1b73OESjK0qX8kw-re2F9M3MjWK7m0Jxv#scrollTo=sU-wRdtIKq5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hyperlink" Target="https://github.com/ShirsaM/Projects-Data-Science/blob/main/Step4_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13.jpg"/><Relationship Id="rId4" Type="http://schemas.openxmlformats.org/officeDocument/2006/relationships/hyperlink" Target="https://github.com/ShirsaM/Projects-Data-Science/blob/main/Step-5%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8.png"/><Relationship Id="rId1" Type="http://schemas.openxmlformats.org/officeDocument/2006/relationships/slideLayout" Target="../slideLayouts/slideLayout36.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4.jp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10.jpg"/><Relationship Id="rId4" Type="http://schemas.openxmlformats.org/officeDocument/2006/relationships/hyperlink" Target="https://github.com/ShirsaM/Projects-Data-Science/blob/main/Data%20Collection%20API%20notebook.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11.jpg"/><Relationship Id="rId4" Type="http://schemas.openxmlformats.org/officeDocument/2006/relationships/hyperlink" Target="https://github.com/ShirsaM/Projects-Data-Science/blob/main/Step1-%20Data%20Collection%20with%20Web%20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896646" cy="12271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rtlCol="0" anchor="t">
            <a:spAutoFit/>
          </a:bodyPr>
          <a:lstStyle/>
          <a:p>
            <a:pPr>
              <a:lnSpc>
                <a:spcPct val="150000"/>
              </a:lnSpc>
            </a:pPr>
            <a:r>
              <a:rPr lang="en-US" sz="2600" b="1" dirty="0">
                <a:latin typeface="Goudy Old Style" panose="02020502050305020303" pitchFamily="18" charset="0"/>
                <a:ea typeface="Cascadia Code" panose="020B0609020000020004" pitchFamily="49" charset="0"/>
                <a:cs typeface="Dubai Medium" panose="020B0603030403030204" pitchFamily="34" charset="-78"/>
              </a:rPr>
              <a:t>Shirsa Mukherjee</a:t>
            </a:r>
          </a:p>
          <a:p>
            <a:pPr>
              <a:lnSpc>
                <a:spcPct val="150000"/>
              </a:lnSpc>
            </a:pPr>
            <a:r>
              <a:rPr lang="en-US" sz="2600" b="1" dirty="0">
                <a:latin typeface="Goudy Old Style" panose="02020502050305020303" pitchFamily="18" charset="0"/>
                <a:ea typeface="Cascadia Code" panose="020B0609020000020004" pitchFamily="49" charset="0"/>
                <a:cs typeface="Dubai Medium" panose="020B0603030403030204" pitchFamily="34" charset="-78"/>
              </a:rPr>
              <a:t>26.03.2022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23B4D470-F4A4-48E3-8096-66796464D449}"/>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5102" y="1462826"/>
            <a:ext cx="5567363" cy="5060950"/>
          </a:xfrm>
          <a:prstGeom prst="rect">
            <a:avLst/>
          </a:prstGeom>
        </p:spPr>
        <p:txBody>
          <a:bodyPr>
            <a:normAutofit/>
          </a:bodyPr>
          <a:lstStyle/>
          <a:p>
            <a:pPr>
              <a:lnSpc>
                <a:spcPct val="100000"/>
              </a:lnSpc>
              <a:spcBef>
                <a:spcPts val="1400"/>
              </a:spcBef>
            </a:pPr>
            <a:r>
              <a:rPr lang="en-US" dirty="0">
                <a:solidFill>
                  <a:schemeClr val="bg1"/>
                </a:solidFill>
                <a:latin typeface="Abadi" panose="020B0604020104020204" pitchFamily="34" charset="0"/>
              </a:rPr>
              <a:t>Analyzed the number of launches on each site, each orbit and outcome.</a:t>
            </a:r>
          </a:p>
          <a:p>
            <a:pPr>
              <a:lnSpc>
                <a:spcPct val="100000"/>
              </a:lnSpc>
              <a:spcBef>
                <a:spcPts val="1400"/>
              </a:spcBef>
            </a:pPr>
            <a:r>
              <a:rPr lang="en-US" dirty="0">
                <a:solidFill>
                  <a:schemeClr val="accent3">
                    <a:lumMod val="25000"/>
                  </a:schemeClr>
                </a:solidFill>
                <a:latin typeface="Abadi" panose="020B0604020104020204" pitchFamily="34" charset="0"/>
              </a:rPr>
              <a:t>Categorized outcomes as landing labels, where 0 represents unsuccessful landing and 1 for successful landing.</a:t>
            </a:r>
          </a:p>
          <a:p>
            <a:pPr>
              <a:lnSpc>
                <a:spcPct val="100000"/>
              </a:lnSpc>
              <a:spcBef>
                <a:spcPts val="1400"/>
              </a:spcBef>
            </a:pPr>
            <a:r>
              <a:rPr lang="en-US" dirty="0">
                <a:solidFill>
                  <a:schemeClr val="accent3">
                    <a:lumMod val="25000"/>
                  </a:schemeClr>
                </a:solidFill>
                <a:latin typeface="Abadi" panose="020B0604020104020204" pitchFamily="34" charset="0"/>
              </a:rPr>
              <a:t>Created a new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with an added Class column containing the landing labels.</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spcBef>
                <a:spcPts val="1400"/>
              </a:spcBef>
              <a:buFont typeface="Wingdings" panose="05000000000000000000" pitchFamily="2" charset="2"/>
              <a:buChar char="v"/>
            </a:pPr>
            <a:r>
              <a:rPr lang="en-US" dirty="0">
                <a:solidFill>
                  <a:schemeClr val="accent3">
                    <a:lumMod val="25000"/>
                  </a:schemeClr>
                </a:solidFill>
                <a:latin typeface="Abadi" panose="020B0604020104020204" pitchFamily="34" charset="0"/>
              </a:rPr>
              <a:t>GitHub URL of the completed </a:t>
            </a:r>
            <a:r>
              <a:rPr lang="en-IN" dirty="0">
                <a:solidFill>
                  <a:schemeClr val="accent3">
                    <a:lumMod val="25000"/>
                  </a:schemeClr>
                </a:solidFill>
                <a:latin typeface="Abadi" panose="020B0604020104020204" pitchFamily="34" charset="0"/>
              </a:rPr>
              <a:t>Data</a:t>
            </a:r>
            <a:r>
              <a:rPr lang="en-IN" b="1" dirty="0">
                <a:solidFill>
                  <a:schemeClr val="accent3">
                    <a:lumMod val="25000"/>
                  </a:schemeClr>
                </a:solidFill>
                <a:latin typeface="Abadi" panose="020B0604020104020204" pitchFamily="34" charset="0"/>
              </a:rPr>
              <a:t> </a:t>
            </a:r>
            <a:r>
              <a:rPr lang="en-IN" i="0" dirty="0">
                <a:solidFill>
                  <a:schemeClr val="bg1"/>
                </a:solidFill>
                <a:effectLst/>
                <a:latin typeface="Abadi" panose="020B0604020104020204" pitchFamily="34" charset="0"/>
              </a:rPr>
              <a:t>Wrangling notebook–</a:t>
            </a:r>
            <a:r>
              <a:rPr lang="en-IN" sz="2200" i="0" dirty="0">
                <a:solidFill>
                  <a:schemeClr val="bg1"/>
                </a:solidFill>
                <a:effectLst/>
                <a:latin typeface="Abadi" panose="020B0604020104020204" pitchFamily="34" charset="0"/>
              </a:rPr>
              <a:t> </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Projects-Data-Science/Step-2 - Data </a:t>
            </a:r>
            <a:r>
              <a:rPr lang="en-US" sz="1600" dirty="0" err="1">
                <a:solidFill>
                  <a:srgbClr val="0B49CB"/>
                </a:solidFill>
                <a:hlinkClick r:id="rId4">
                  <a:extLst>
                    <a:ext uri="{A12FA001-AC4F-418D-AE19-62706E023703}">
                      <ahyp:hlinkClr xmlns:ahyp="http://schemas.microsoft.com/office/drawing/2018/hyperlinkcolor" val="tx"/>
                    </a:ext>
                  </a:extLst>
                </a:hlinkClick>
              </a:rPr>
              <a:t>Wrangling.ipynb</a:t>
            </a:r>
            <a:r>
              <a:rPr lang="en-US" sz="1600" dirty="0">
                <a:solidFill>
                  <a:srgbClr val="0B49CB"/>
                </a:solidFill>
                <a:hlinkClick r:id="rId4">
                  <a:extLst>
                    <a:ext uri="{A12FA001-AC4F-418D-AE19-62706E023703}">
                      <ahyp:hlinkClr xmlns:ahyp="http://schemas.microsoft.com/office/drawing/2018/hyperlinkcolor" val="tx"/>
                    </a:ext>
                  </a:extLst>
                </a:hlinkClick>
              </a:rPr>
              <a:t> at main · </a:t>
            </a:r>
            <a:r>
              <a:rPr lang="en-US" sz="1600" dirty="0" err="1">
                <a:solidFill>
                  <a:srgbClr val="0B49CB"/>
                </a:solidFill>
                <a:hlinkClick r:id="rId4">
                  <a:extLst>
                    <a:ext uri="{A12FA001-AC4F-418D-AE19-62706E023703}">
                      <ahyp:hlinkClr xmlns:ahyp="http://schemas.microsoft.com/office/drawing/2018/hyperlinkcolor" val="tx"/>
                    </a:ext>
                  </a:extLst>
                </a:hlinkClick>
              </a:rPr>
              <a:t>ShirsaM</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US" sz="1600" dirty="0">
              <a:solidFill>
                <a:srgbClr val="0B49CB"/>
              </a:solidFill>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45FCB7E8-22D7-4F9E-A22C-9944D72496F3}"/>
              </a:ext>
            </a:extLst>
          </p:cNvPr>
          <p:cNvPicPr>
            <a:picLocks noChangeAspect="1"/>
          </p:cNvPicPr>
          <p:nvPr/>
        </p:nvPicPr>
        <p:blipFill rotWithShape="1">
          <a:blip r:embed="rId5"/>
          <a:srcRect l="4154" t="2413" r="3921" b="1866"/>
          <a:stretch/>
        </p:blipFill>
        <p:spPr>
          <a:xfrm>
            <a:off x="5812465" y="1330620"/>
            <a:ext cx="6060558" cy="532536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242" y="1422759"/>
            <a:ext cx="11041063" cy="5138737"/>
          </a:xfrm>
          <a:prstGeom prst="rect">
            <a:avLst/>
          </a:prstGeom>
        </p:spPr>
        <p:txBody>
          <a:bodyPr lIns="91440" tIns="45720" rIns="91440" bIns="45720" anchor="t">
            <a:normAutofit/>
          </a:bodyPr>
          <a:lstStyle/>
          <a:p>
            <a:pPr>
              <a:lnSpc>
                <a:spcPct val="100000"/>
              </a:lnSpc>
              <a:spcBef>
                <a:spcPts val="1400"/>
              </a:spcBef>
            </a:pPr>
            <a:r>
              <a:rPr lang="en-US" sz="2200" dirty="0">
                <a:solidFill>
                  <a:schemeClr val="bg1"/>
                </a:solidFill>
                <a:latin typeface="Abadi" panose="020B0604020104020204" pitchFamily="34" charset="0"/>
              </a:rPr>
              <a:t>Plots used for exploratory data analysis to visualize valuable insights.</a:t>
            </a:r>
          </a:p>
          <a:p>
            <a:pPr>
              <a:lnSpc>
                <a:spcPct val="100000"/>
              </a:lnSpc>
              <a:spcBef>
                <a:spcPts val="1400"/>
              </a:spcBef>
            </a:pPr>
            <a:r>
              <a:rPr lang="en-US" sz="2200" dirty="0">
                <a:solidFill>
                  <a:schemeClr val="accent3">
                    <a:lumMod val="25000"/>
                  </a:schemeClr>
                </a:solidFill>
                <a:latin typeface="Abadi" panose="020B0604020104020204" pitchFamily="34" charset="0"/>
              </a:rPr>
              <a:t>Made scatter plots of </a:t>
            </a:r>
          </a:p>
          <a:p>
            <a:pPr marL="914400" lvl="1" indent="-457200">
              <a:lnSpc>
                <a:spcPct val="120000"/>
              </a:lnSpc>
              <a:spcBef>
                <a:spcPts val="0"/>
              </a:spcBef>
              <a:buFont typeface="+mj-lt"/>
              <a:buAutoNum type="arabicPeriod"/>
            </a:pPr>
            <a:r>
              <a:rPr lang="en-US" sz="1900" dirty="0">
                <a:solidFill>
                  <a:schemeClr val="accent3">
                    <a:lumMod val="25000"/>
                  </a:schemeClr>
                </a:solidFill>
                <a:latin typeface="Abadi" panose="020B0604020104020204" pitchFamily="34" charset="0"/>
              </a:rPr>
              <a:t>Flight Number vs Payload Mass</a:t>
            </a:r>
          </a:p>
          <a:p>
            <a:pPr marL="914400" lvl="1" indent="-457200">
              <a:lnSpc>
                <a:spcPct val="120000"/>
              </a:lnSpc>
              <a:spcBef>
                <a:spcPts val="0"/>
              </a:spcBef>
              <a:buFont typeface="+mj-lt"/>
              <a:buAutoNum type="arabicPeriod"/>
            </a:pPr>
            <a:r>
              <a:rPr lang="en-US" sz="1900" dirty="0">
                <a:solidFill>
                  <a:schemeClr val="accent3">
                    <a:lumMod val="25000"/>
                  </a:schemeClr>
                </a:solidFill>
                <a:latin typeface="Abadi" panose="020B0604020104020204" pitchFamily="34" charset="0"/>
              </a:rPr>
              <a:t>Flight Number vs Launch Site</a:t>
            </a:r>
          </a:p>
          <a:p>
            <a:pPr marL="914400" lvl="1" indent="-457200">
              <a:lnSpc>
                <a:spcPct val="120000"/>
              </a:lnSpc>
              <a:spcBef>
                <a:spcPts val="0"/>
              </a:spcBef>
              <a:buFont typeface="+mj-lt"/>
              <a:buAutoNum type="arabicPeriod"/>
            </a:pPr>
            <a:r>
              <a:rPr lang="en-US" sz="1900" dirty="0">
                <a:solidFill>
                  <a:schemeClr val="accent3">
                    <a:lumMod val="25000"/>
                  </a:schemeClr>
                </a:solidFill>
                <a:latin typeface="Abadi" panose="020B0604020104020204" pitchFamily="34" charset="0"/>
              </a:rPr>
              <a:t>Payload Mass vs Launch Site</a:t>
            </a:r>
          </a:p>
          <a:p>
            <a:pPr marL="914400" lvl="1" indent="-457200">
              <a:lnSpc>
                <a:spcPct val="120000"/>
              </a:lnSpc>
              <a:spcBef>
                <a:spcPts val="0"/>
              </a:spcBef>
              <a:buFont typeface="+mj-lt"/>
              <a:buAutoNum type="arabicPeriod"/>
            </a:pPr>
            <a:r>
              <a:rPr lang="en-US" sz="1900" dirty="0">
                <a:solidFill>
                  <a:schemeClr val="accent3">
                    <a:lumMod val="25000"/>
                  </a:schemeClr>
                </a:solidFill>
                <a:latin typeface="Abadi" panose="020B0604020104020204" pitchFamily="34" charset="0"/>
              </a:rPr>
              <a:t>Flight Number vs Orbit Type </a:t>
            </a:r>
          </a:p>
          <a:p>
            <a:pPr marL="914400" lvl="1" indent="-457200">
              <a:lnSpc>
                <a:spcPct val="120000"/>
              </a:lnSpc>
              <a:spcBef>
                <a:spcPts val="0"/>
              </a:spcBef>
              <a:buFont typeface="+mj-lt"/>
              <a:buAutoNum type="arabicPeriod"/>
            </a:pPr>
            <a:r>
              <a:rPr lang="en-US" sz="1900" dirty="0">
                <a:solidFill>
                  <a:schemeClr val="accent3">
                    <a:lumMod val="25000"/>
                  </a:schemeClr>
                </a:solidFill>
                <a:latin typeface="Abadi" panose="020B0604020104020204" pitchFamily="34" charset="0"/>
              </a:rPr>
              <a:t>Payload Mass vs Orbit Type, each with Class overlay.</a:t>
            </a:r>
          </a:p>
          <a:p>
            <a:pPr>
              <a:lnSpc>
                <a:spcPct val="100000"/>
              </a:lnSpc>
              <a:spcBef>
                <a:spcPts val="1400"/>
              </a:spcBef>
            </a:pPr>
            <a:r>
              <a:rPr lang="en-US" sz="2200" dirty="0">
                <a:solidFill>
                  <a:schemeClr val="accent3">
                    <a:lumMod val="25000"/>
                  </a:schemeClr>
                </a:solidFill>
                <a:latin typeface="Abadi" panose="020B0604020104020204" pitchFamily="34" charset="0"/>
              </a:rPr>
              <a:t>Created bar plot to visualize success rate of each orbit.</a:t>
            </a:r>
          </a:p>
          <a:p>
            <a:pPr>
              <a:lnSpc>
                <a:spcPct val="100000"/>
              </a:lnSpc>
              <a:spcBef>
                <a:spcPts val="1400"/>
              </a:spcBef>
            </a:pPr>
            <a:r>
              <a:rPr lang="en-US" sz="2200" dirty="0">
                <a:solidFill>
                  <a:schemeClr val="accent3">
                    <a:lumMod val="25000"/>
                  </a:schemeClr>
                </a:solidFill>
                <a:latin typeface="Abadi" panose="020B0604020104020204" pitchFamily="34" charset="0"/>
              </a:rPr>
              <a:t>Used line plot to visualize launch success yearly trend.</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GitHub URL of the completed </a:t>
            </a:r>
            <a:r>
              <a:rPr lang="en-IN" sz="2200" dirty="0">
                <a:solidFill>
                  <a:schemeClr val="accent3">
                    <a:lumMod val="25000"/>
                  </a:schemeClr>
                </a:solidFill>
                <a:latin typeface="Abadi" panose="020B0604020104020204" pitchFamily="34" charset="0"/>
              </a:rPr>
              <a:t>EDA with Data Visualization notebook</a:t>
            </a:r>
            <a:r>
              <a:rPr lang="en-IN" sz="2400" i="0" dirty="0">
                <a:solidFill>
                  <a:schemeClr val="bg1"/>
                </a:solidFill>
                <a:effectLst/>
                <a:latin typeface="Abadi" panose="020B0604020104020204" pitchFamily="34" charset="0"/>
              </a:rPr>
              <a:t>–</a:t>
            </a:r>
            <a:r>
              <a:rPr lang="en-IN" sz="2800" i="0" dirty="0">
                <a:solidFill>
                  <a:schemeClr val="bg1"/>
                </a:solidFill>
                <a:effectLst/>
                <a:latin typeface="Abadi" panose="020B0604020104020204" pitchFamily="34" charset="0"/>
              </a:rPr>
              <a:t> </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Projects-Data-Science/Step-3 - EDA with Pandas &amp; </a:t>
            </a:r>
            <a:r>
              <a:rPr lang="en-US" sz="1600" dirty="0" err="1">
                <a:solidFill>
                  <a:srgbClr val="0B49CB"/>
                </a:solidFill>
                <a:hlinkClick r:id="rId4">
                  <a:extLst>
                    <a:ext uri="{A12FA001-AC4F-418D-AE19-62706E023703}">
                      <ahyp:hlinkClr xmlns:ahyp="http://schemas.microsoft.com/office/drawing/2018/hyperlinkcolor" val="tx"/>
                    </a:ext>
                  </a:extLst>
                </a:hlinkClick>
              </a:rPr>
              <a:t>Matplotlib.ipynb</a:t>
            </a:r>
            <a:r>
              <a:rPr lang="en-US" sz="1600" dirty="0">
                <a:solidFill>
                  <a:srgbClr val="0B49CB"/>
                </a:solidFill>
                <a:hlinkClick r:id="rId4">
                  <a:extLst>
                    <a:ext uri="{A12FA001-AC4F-418D-AE19-62706E023703}">
                      <ahyp:hlinkClr xmlns:ahyp="http://schemas.microsoft.com/office/drawing/2018/hyperlinkcolor" val="tx"/>
                    </a:ext>
                  </a:extLst>
                </a:hlinkClick>
              </a:rPr>
              <a:t> at main · </a:t>
            </a:r>
            <a:r>
              <a:rPr lang="en-US" sz="1600" dirty="0" err="1">
                <a:solidFill>
                  <a:srgbClr val="0B49CB"/>
                </a:solidFill>
                <a:hlinkClick r:id="rId4">
                  <a:extLst>
                    <a:ext uri="{A12FA001-AC4F-418D-AE19-62706E023703}">
                      <ahyp:hlinkClr xmlns:ahyp="http://schemas.microsoft.com/office/drawing/2018/hyperlinkcolor" val="tx"/>
                    </a:ext>
                  </a:extLst>
                </a:hlinkClick>
              </a:rPr>
              <a:t>ShirsaM</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US" sz="1800" dirty="0">
              <a:solidFill>
                <a:srgbClr val="0B49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018"/>
            <a:ext cx="10712450" cy="52324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Executed SQL queries for exploratory data analysis.</a:t>
            </a:r>
          </a:p>
          <a:p>
            <a:pPr>
              <a:lnSpc>
                <a:spcPct val="100000"/>
              </a:lnSpc>
              <a:spcBef>
                <a:spcPts val="1400"/>
              </a:spcBef>
            </a:pPr>
            <a:r>
              <a:rPr lang="en-US" sz="2200" dirty="0">
                <a:solidFill>
                  <a:schemeClr val="accent3">
                    <a:lumMod val="25000"/>
                  </a:schemeClr>
                </a:solidFill>
                <a:latin typeface="Abadi"/>
              </a:rPr>
              <a:t>Displayed following SQL queries:-</a:t>
            </a:r>
          </a:p>
          <a:p>
            <a:pPr marL="1044000" lvl="1" indent="-540000">
              <a:spcBef>
                <a:spcPts val="0"/>
              </a:spcBef>
              <a:buFont typeface="+mj-lt"/>
              <a:buAutoNum type="arabicPeriod"/>
            </a:pPr>
            <a:r>
              <a:rPr lang="en-US" dirty="0">
                <a:solidFill>
                  <a:schemeClr val="accent3">
                    <a:lumMod val="25000"/>
                  </a:schemeClr>
                </a:solidFill>
                <a:latin typeface="Abadi"/>
              </a:rPr>
              <a:t>Unique launch site names</a:t>
            </a:r>
          </a:p>
          <a:p>
            <a:pPr marL="1044000" lvl="1" indent="-540000">
              <a:spcBef>
                <a:spcPts val="0"/>
              </a:spcBef>
              <a:buFont typeface="+mj-lt"/>
              <a:buAutoNum type="arabicPeriod"/>
            </a:pPr>
            <a:r>
              <a:rPr lang="en-US" dirty="0">
                <a:solidFill>
                  <a:schemeClr val="accent3">
                    <a:lumMod val="25000"/>
                  </a:schemeClr>
                </a:solidFill>
                <a:latin typeface="Abadi"/>
              </a:rPr>
              <a:t>5 launch sites starting with ‘CCA’</a:t>
            </a:r>
          </a:p>
          <a:p>
            <a:pPr marL="1044000" lvl="1" indent="-540000">
              <a:spcBef>
                <a:spcPts val="0"/>
              </a:spcBef>
              <a:buFont typeface="+mj-lt"/>
              <a:buAutoNum type="arabicPeriod"/>
            </a:pPr>
            <a:r>
              <a:rPr lang="en-US" dirty="0">
                <a:solidFill>
                  <a:schemeClr val="accent3">
                    <a:lumMod val="25000"/>
                  </a:schemeClr>
                </a:solidFill>
                <a:latin typeface="Abadi"/>
              </a:rPr>
              <a:t>Total payload mass carried by NASA(CRS) boosters</a:t>
            </a:r>
          </a:p>
          <a:p>
            <a:pPr marL="1044000" lvl="1" indent="-540000">
              <a:spcBef>
                <a:spcPts val="0"/>
              </a:spcBef>
              <a:buFont typeface="+mj-lt"/>
              <a:buAutoNum type="arabicPeriod"/>
            </a:pPr>
            <a:r>
              <a:rPr lang="en-US" dirty="0">
                <a:solidFill>
                  <a:schemeClr val="accent3">
                    <a:lumMod val="25000"/>
                  </a:schemeClr>
                </a:solidFill>
                <a:latin typeface="Abadi"/>
              </a:rPr>
              <a:t>Average payload mass carried by F9 v1.1 version</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Date of first successful landing ground pad</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Boosters that had success in drone ship &amp; payload mass between 4000 &amp; 6000</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Total number of successful and failure mission outcomes</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Booster Versions that carried maximum payload mass</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Failed landing outcomes in drone ship, booster versions &amp; launch sites for the year 2015</a:t>
            </a:r>
          </a:p>
          <a:p>
            <a:pPr marL="1044000" lvl="1" indent="-540000">
              <a:spcBef>
                <a:spcPts val="0"/>
              </a:spcBef>
              <a:buFont typeface="+mj-lt"/>
              <a:buAutoNum type="arabicPeriod"/>
            </a:pPr>
            <a:r>
              <a:rPr lang="en-US" dirty="0">
                <a:solidFill>
                  <a:schemeClr val="accent3">
                    <a:lumMod val="25000"/>
                  </a:schemeClr>
                </a:solidFill>
                <a:latin typeface="Abadi" panose="020B0604020104020204" pitchFamily="34" charset="0"/>
              </a:rPr>
              <a:t>Rank in descending the landing outcome count between 2010-06-04 and 2017-03-20</a:t>
            </a:r>
          </a:p>
          <a:p>
            <a:pPr marL="457200" lvl="1" indent="0">
              <a:spcBef>
                <a:spcPts val="1400"/>
              </a:spcBef>
              <a:buNone/>
            </a:pPr>
            <a:endParaRPr lang="en-US" sz="800" dirty="0">
              <a:solidFill>
                <a:schemeClr val="accent3">
                  <a:lumMod val="25000"/>
                </a:schemeClr>
              </a:solidFill>
              <a:latin typeface="Abadi" panose="020B0604020104020204" pitchFamily="34" charset="0"/>
            </a:endParaRPr>
          </a:p>
          <a:p>
            <a:pPr marL="342900" marR="0" lvl="0" indent="-342900" algn="l" defTabSz="457200" rtl="0" eaLnBrk="1" fontAlgn="auto" latinLnBrk="0" hangingPunct="1">
              <a:lnSpc>
                <a:spcPct val="100000"/>
              </a:lnSpc>
              <a:spcBef>
                <a:spcPts val="1400"/>
              </a:spcBef>
              <a:spcAft>
                <a:spcPts val="0"/>
              </a:spcAft>
              <a:buClr>
                <a:srgbClr val="0F6FC6"/>
              </a:buClr>
              <a:buSzPct val="80000"/>
              <a:buFont typeface="Wingdings" panose="05000000000000000000" pitchFamily="2" charset="2"/>
              <a:buChar char="v"/>
              <a:tabLst/>
              <a:defRPr/>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GitHub URL of the completed </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EDA with Data Visualization notebook</a:t>
            </a:r>
            <a:r>
              <a:rPr kumimoji="0" lang="en-IN" sz="22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a:t>
            </a:r>
            <a:r>
              <a:rPr kumimoji="0" lang="en-IN" sz="26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 </a:t>
            </a:r>
            <a:r>
              <a:rPr lang="en-US" sz="1500" dirty="0">
                <a:solidFill>
                  <a:srgbClr val="0B49CB"/>
                </a:solidFill>
                <a:hlinkClick r:id="rId3">
                  <a:extLst>
                    <a:ext uri="{A12FA001-AC4F-418D-AE19-62706E023703}">
                      <ahyp:hlinkClr xmlns:ahyp="http://schemas.microsoft.com/office/drawing/2018/hyperlinkcolor" val="tx"/>
                    </a:ext>
                  </a:extLst>
                </a:hlinkClick>
              </a:rPr>
              <a:t>Projects-Data-Science/Step-3 - Exploratory Data Analysis with </a:t>
            </a:r>
            <a:r>
              <a:rPr lang="en-US" sz="1500" dirty="0" err="1">
                <a:solidFill>
                  <a:srgbClr val="0B49CB"/>
                </a:solidFill>
                <a:hlinkClick r:id="rId3">
                  <a:extLst>
                    <a:ext uri="{A12FA001-AC4F-418D-AE19-62706E023703}">
                      <ahyp:hlinkClr xmlns:ahyp="http://schemas.microsoft.com/office/drawing/2018/hyperlinkcolor" val="tx"/>
                    </a:ext>
                  </a:extLst>
                </a:hlinkClick>
              </a:rPr>
              <a:t>SQL.ipynb</a:t>
            </a:r>
            <a:r>
              <a:rPr lang="en-US" sz="1500" dirty="0">
                <a:solidFill>
                  <a:srgbClr val="0B49CB"/>
                </a:solidFill>
                <a:hlinkClick r:id="rId3">
                  <a:extLst>
                    <a:ext uri="{A12FA001-AC4F-418D-AE19-62706E023703}">
                      <ahyp:hlinkClr xmlns:ahyp="http://schemas.microsoft.com/office/drawing/2018/hyperlinkcolor" val="tx"/>
                    </a:ext>
                  </a:extLst>
                </a:hlinkClick>
              </a:rPr>
              <a:t> at main · </a:t>
            </a:r>
            <a:r>
              <a:rPr lang="en-US" sz="1500" dirty="0" err="1">
                <a:solidFill>
                  <a:srgbClr val="0B49CB"/>
                </a:solidFill>
                <a:hlinkClick r:id="rId3">
                  <a:extLst>
                    <a:ext uri="{A12FA001-AC4F-418D-AE19-62706E023703}">
                      <ahyp:hlinkClr xmlns:ahyp="http://schemas.microsoft.com/office/drawing/2018/hyperlinkcolor" val="tx"/>
                    </a:ext>
                  </a:extLst>
                </a:hlinkClick>
              </a:rPr>
              <a:t>ShirsaM</a:t>
            </a:r>
            <a:r>
              <a:rPr lang="en-US" sz="1500" dirty="0">
                <a:solidFill>
                  <a:srgbClr val="0B49CB"/>
                </a:solidFill>
                <a:hlinkClick r:id="rId3">
                  <a:extLst>
                    <a:ext uri="{A12FA001-AC4F-418D-AE19-62706E023703}">
                      <ahyp:hlinkClr xmlns:ahyp="http://schemas.microsoft.com/office/drawing/2018/hyperlinkcolor" val="tx"/>
                    </a:ext>
                  </a:extLst>
                </a:hlinkClick>
              </a:rPr>
              <a:t>/Projects-Data-Science (github.com)</a:t>
            </a:r>
            <a:endParaRPr lang="en-US" sz="1500" dirty="0">
              <a:solidFill>
                <a:srgbClr val="0B49CB"/>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893" y="1450533"/>
            <a:ext cx="10515600" cy="53244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objects used to build an Interactive Map are markers, circles and polylines.</a:t>
            </a:r>
          </a:p>
          <a:p>
            <a:pPr>
              <a:lnSpc>
                <a:spcPct val="100000"/>
              </a:lnSpc>
              <a:spcBef>
                <a:spcPts val="1400"/>
              </a:spcBef>
            </a:pPr>
            <a:r>
              <a:rPr lang="en-US" sz="2200" dirty="0">
                <a:solidFill>
                  <a:schemeClr val="accent3">
                    <a:lumMod val="25000"/>
                  </a:schemeClr>
                </a:solidFill>
                <a:latin typeface="Abadi" panose="020B0604020104020204" pitchFamily="34" charset="0"/>
              </a:rPr>
              <a:t>Created a map with center location as NASA Johnson Space Center at Houston, Texas, to visualize and draw insights of SpaceX launch sites.</a:t>
            </a:r>
          </a:p>
          <a:p>
            <a:r>
              <a:rPr lang="en-US" sz="2200" dirty="0">
                <a:solidFill>
                  <a:schemeClr val="bg1"/>
                </a:solidFill>
                <a:latin typeface="Abadi" panose="020B0604020104020204" pitchFamily="34" charset="0"/>
              </a:rPr>
              <a:t>Marked the success and failed launches for each site on the map using markers.</a:t>
            </a:r>
          </a:p>
          <a:p>
            <a:pPr marL="0" indent="0">
              <a:buNone/>
            </a:pPr>
            <a:endParaRPr lang="en-US" dirty="0"/>
          </a:p>
          <a:p>
            <a:pPr marL="342900" marR="0" lvl="0" indent="-342900" algn="l" defTabSz="457200" rtl="0" eaLnBrk="1" fontAlgn="auto" latinLnBrk="0" hangingPunct="1">
              <a:lnSpc>
                <a:spcPct val="100000"/>
              </a:lnSpc>
              <a:spcBef>
                <a:spcPts val="1400"/>
              </a:spcBef>
              <a:spcAft>
                <a:spcPts val="0"/>
              </a:spcAft>
              <a:buClr>
                <a:srgbClr val="0F6FC6"/>
              </a:buClr>
              <a:buSzPct val="80000"/>
              <a:buFont typeface="Wingdings" panose="05000000000000000000" pitchFamily="2" charset="2"/>
              <a:buChar char="v"/>
              <a:tabLst/>
              <a:defRPr/>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GitHub URL of the completed </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Data Visualization with Folium</a:t>
            </a:r>
            <a:r>
              <a:rPr kumimoji="0" lang="en-IN" sz="22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a:t>
            </a:r>
            <a:r>
              <a:rPr kumimoji="0" lang="en-IN" sz="26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 </a:t>
            </a:r>
            <a:r>
              <a:rPr lang="en-US" sz="1600" dirty="0">
                <a:solidFill>
                  <a:srgbClr val="0B49CB"/>
                </a:solidFill>
                <a:hlinkClick r:id="rId3">
                  <a:extLst>
                    <a:ext uri="{A12FA001-AC4F-418D-AE19-62706E023703}">
                      <ahyp:hlinkClr xmlns:ahyp="http://schemas.microsoft.com/office/drawing/2018/hyperlinkcolor" val="tx"/>
                    </a:ext>
                  </a:extLst>
                </a:hlinkClick>
              </a:rPr>
              <a:t>Projects-Data-Science/Step-4 - Data Visualization with </a:t>
            </a:r>
            <a:r>
              <a:rPr lang="en-US" sz="1600" dirty="0" err="1">
                <a:solidFill>
                  <a:srgbClr val="0B49CB"/>
                </a:solidFill>
                <a:hlinkClick r:id="rId3">
                  <a:extLst>
                    <a:ext uri="{A12FA001-AC4F-418D-AE19-62706E023703}">
                      <ahyp:hlinkClr xmlns:ahyp="http://schemas.microsoft.com/office/drawing/2018/hyperlinkcolor" val="tx"/>
                    </a:ext>
                  </a:extLst>
                </a:hlinkClick>
              </a:rPr>
              <a:t>Dashboard.ipynb</a:t>
            </a:r>
            <a:r>
              <a:rPr lang="en-US" sz="1600" dirty="0">
                <a:solidFill>
                  <a:srgbClr val="0B49CB"/>
                </a:solidFill>
                <a:hlinkClick r:id="rId3">
                  <a:extLst>
                    <a:ext uri="{A12FA001-AC4F-418D-AE19-62706E023703}">
                      <ahyp:hlinkClr xmlns:ahyp="http://schemas.microsoft.com/office/drawing/2018/hyperlinkcolor" val="tx"/>
                    </a:ext>
                  </a:extLst>
                </a:hlinkClick>
              </a:rPr>
              <a:t> at main · </a:t>
            </a:r>
            <a:r>
              <a:rPr lang="en-US" sz="1600" dirty="0" err="1">
                <a:solidFill>
                  <a:srgbClr val="0B49CB"/>
                </a:solidFill>
                <a:hlinkClick r:id="rId3">
                  <a:extLst>
                    <a:ext uri="{A12FA001-AC4F-418D-AE19-62706E023703}">
                      <ahyp:hlinkClr xmlns:ahyp="http://schemas.microsoft.com/office/drawing/2018/hyperlinkcolor" val="tx"/>
                    </a:ext>
                  </a:extLst>
                </a:hlinkClick>
              </a:rPr>
              <a:t>ShirsaM</a:t>
            </a:r>
            <a:r>
              <a:rPr lang="en-US" sz="1600" dirty="0">
                <a:solidFill>
                  <a:srgbClr val="0B49CB"/>
                </a:solidFill>
                <a:hlinkClick r:id="rId3">
                  <a:extLst>
                    <a:ext uri="{A12FA001-AC4F-418D-AE19-62706E023703}">
                      <ahyp:hlinkClr xmlns:ahyp="http://schemas.microsoft.com/office/drawing/2018/hyperlinkcolor" val="tx"/>
                    </a:ext>
                  </a:extLst>
                </a:hlinkClick>
              </a:rPr>
              <a:t>/Projects-Data-Science (github.com)</a:t>
            </a:r>
            <a:endParaRPr lang="en-US" sz="1600" dirty="0">
              <a:solidFill>
                <a:srgbClr val="0B49CB"/>
              </a:solidFill>
            </a:endParaRPr>
          </a:p>
          <a:p>
            <a:pPr marL="0" marR="0" lvl="0" indent="0" algn="l" defTabSz="457200" rtl="0" eaLnBrk="1" fontAlgn="auto" latinLnBrk="0" hangingPunct="1">
              <a:lnSpc>
                <a:spcPct val="100000"/>
              </a:lnSpc>
              <a:spcBef>
                <a:spcPts val="1400"/>
              </a:spcBef>
              <a:spcAft>
                <a:spcPts val="0"/>
              </a:spcAft>
              <a:buClr>
                <a:srgbClr val="0F6FC6"/>
              </a:buClr>
              <a:buSzPct val="80000"/>
              <a:buNone/>
              <a:tabLst/>
              <a:defRPr/>
            </a:pPr>
            <a:endParaRPr lang="en-US" sz="1600" dirty="0">
              <a:solidFill>
                <a:srgbClr val="0B49CB"/>
              </a:solidFill>
            </a:endParaRPr>
          </a:p>
          <a:p>
            <a:pPr marL="342900" marR="0" lvl="0" indent="-342900" algn="l" defTabSz="457200" rtl="0" eaLnBrk="1" fontAlgn="auto" latinLnBrk="0" hangingPunct="1">
              <a:lnSpc>
                <a:spcPct val="100000"/>
              </a:lnSpc>
              <a:spcBef>
                <a:spcPts val="600"/>
              </a:spcBef>
              <a:spcAft>
                <a:spcPts val="0"/>
              </a:spcAft>
              <a:buClr>
                <a:srgbClr val="0F6FC6"/>
              </a:buClr>
              <a:buSzPct val="80000"/>
              <a:buFont typeface="Wingdings" panose="05000000000000000000" pitchFamily="2" charset="2"/>
              <a:buChar char="v"/>
              <a:tabLst/>
              <a:defRPr/>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For Map Outputs:- </a:t>
            </a:r>
          </a:p>
          <a:p>
            <a:pPr marL="0" marR="0" lvl="0" indent="0" algn="l" defTabSz="457200" rtl="0" eaLnBrk="1" fontAlgn="auto" latinLnBrk="0" hangingPunct="1">
              <a:lnSpc>
                <a:spcPct val="100000"/>
              </a:lnSpc>
              <a:spcBef>
                <a:spcPts val="600"/>
              </a:spcBef>
              <a:spcAft>
                <a:spcPts val="0"/>
              </a:spcAft>
              <a:buClr>
                <a:srgbClr val="0F6FC6"/>
              </a:buClr>
              <a:buSzPct val="80000"/>
              <a:buNone/>
              <a:tabLst/>
              <a:defRPr/>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Google </a:t>
            </a:r>
            <a:r>
              <a:rPr kumimoji="0" lang="en-US" sz="2200" b="0" i="0" u="none" strike="noStrike" kern="1200" cap="none" spc="0" normalizeH="0" baseline="0" noProof="0" dirty="0" err="1">
                <a:ln>
                  <a:noFill/>
                </a:ln>
                <a:solidFill>
                  <a:srgbClr val="0BD0D9">
                    <a:lumMod val="25000"/>
                  </a:srgbClr>
                </a:solidFill>
                <a:effectLst/>
                <a:uLnTx/>
                <a:uFillTx/>
                <a:latin typeface="Abadi" panose="020B0604020104020204" pitchFamily="34" charset="0"/>
                <a:ea typeface="+mj-ea"/>
                <a:cs typeface="+mj-cs"/>
              </a:rPr>
              <a:t>Colab</a:t>
            </a: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 URL of the completed </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Data Visualization with Folium notebook</a:t>
            </a:r>
            <a:r>
              <a:rPr kumimoji="0" lang="en-IN" sz="22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a:t>
            </a:r>
            <a:r>
              <a:rPr kumimoji="0" lang="en-IN" sz="14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 </a:t>
            </a:r>
            <a:r>
              <a:rPr lang="en-US" sz="1600" dirty="0">
                <a:solidFill>
                  <a:srgbClr val="0B49CB"/>
                </a:solidFill>
                <a:hlinkClick r:id="rId4">
                  <a:extLst>
                    <a:ext uri="{A12FA001-AC4F-418D-AE19-62706E023703}">
                      <ahyp:hlinkClr xmlns:ahyp="http://schemas.microsoft.com/office/drawing/2018/hyperlinkcolor" val="tx"/>
                    </a:ext>
                  </a:extLst>
                </a:hlinkClick>
              </a:rPr>
              <a:t>Copy of Step-4 - Data Visualization with </a:t>
            </a:r>
            <a:r>
              <a:rPr lang="en-US" sz="1600" dirty="0" err="1">
                <a:solidFill>
                  <a:srgbClr val="0B49CB"/>
                </a:solidFill>
                <a:hlinkClick r:id="rId4">
                  <a:extLst>
                    <a:ext uri="{A12FA001-AC4F-418D-AE19-62706E023703}">
                      <ahyp:hlinkClr xmlns:ahyp="http://schemas.microsoft.com/office/drawing/2018/hyperlinkcolor" val="tx"/>
                    </a:ext>
                  </a:extLst>
                </a:hlinkClick>
              </a:rPr>
              <a:t>Dashboard.ipynb</a:t>
            </a:r>
            <a:r>
              <a:rPr lang="en-US" sz="1600" dirty="0">
                <a:solidFill>
                  <a:srgbClr val="0B49CB"/>
                </a:solidFill>
                <a:hlinkClick r:id="rId4">
                  <a:extLst>
                    <a:ext uri="{A12FA001-AC4F-418D-AE19-62706E023703}">
                      <ahyp:hlinkClr xmlns:ahyp="http://schemas.microsoft.com/office/drawing/2018/hyperlinkcolor" val="tx"/>
                    </a:ext>
                  </a:extLst>
                </a:hlinkClick>
              </a:rPr>
              <a:t> - </a:t>
            </a:r>
            <a:r>
              <a:rPr lang="en-US" sz="1600" dirty="0" err="1">
                <a:solidFill>
                  <a:srgbClr val="0B49CB"/>
                </a:solidFill>
                <a:hlinkClick r:id="rId4">
                  <a:extLst>
                    <a:ext uri="{A12FA001-AC4F-418D-AE19-62706E023703}">
                      <ahyp:hlinkClr xmlns:ahyp="http://schemas.microsoft.com/office/drawing/2018/hyperlinkcolor" val="tx"/>
                    </a:ext>
                  </a:extLst>
                </a:hlinkClick>
              </a:rPr>
              <a:t>Colaboratory</a:t>
            </a:r>
            <a:r>
              <a:rPr lang="en-US" sz="1600" dirty="0">
                <a:solidFill>
                  <a:srgbClr val="0B49CB"/>
                </a:solidFill>
                <a:hlinkClick r:id="rId4">
                  <a:extLst>
                    <a:ext uri="{A12FA001-AC4F-418D-AE19-62706E023703}">
                      <ahyp:hlinkClr xmlns:ahyp="http://schemas.microsoft.com/office/drawing/2018/hyperlinkcolor" val="tx"/>
                    </a:ext>
                  </a:extLst>
                </a:hlinkClick>
              </a:rPr>
              <a:t> (google.com)</a:t>
            </a:r>
            <a:endParaRPr lang="en-US" sz="1600" dirty="0">
              <a:solidFill>
                <a:srgbClr val="0B49CB"/>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135"/>
            <a:ext cx="9745663" cy="52800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a dropdown list of Launch Site names to enable selection.</a:t>
            </a:r>
          </a:p>
          <a:p>
            <a:pPr>
              <a:lnSpc>
                <a:spcPct val="100000"/>
              </a:lnSpc>
              <a:spcBef>
                <a:spcPts val="1400"/>
              </a:spcBef>
            </a:pPr>
            <a:r>
              <a:rPr lang="en-US" sz="2200" dirty="0">
                <a:solidFill>
                  <a:schemeClr val="accent3">
                    <a:lumMod val="25000"/>
                  </a:schemeClr>
                </a:solidFill>
                <a:latin typeface="Abadi" panose="020B0604020104020204" pitchFamily="34" charset="0"/>
              </a:rPr>
              <a:t>Added a pie chart to the Dashboard showing comparison between success Vs failed launches of selected site or count of successful launches of all sites.</a:t>
            </a:r>
          </a:p>
          <a:p>
            <a:pPr>
              <a:lnSpc>
                <a:spcPct val="100000"/>
              </a:lnSpc>
              <a:spcBef>
                <a:spcPts val="1400"/>
              </a:spcBef>
            </a:pPr>
            <a:r>
              <a:rPr lang="en-US" sz="2200" dirty="0">
                <a:solidFill>
                  <a:schemeClr val="accent3">
                    <a:lumMod val="25000"/>
                  </a:schemeClr>
                </a:solidFill>
                <a:latin typeface="Abadi" panose="020B0604020104020204" pitchFamily="34" charset="0"/>
              </a:rPr>
              <a:t>Added a slider to select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Added a scatter plot to show the correlation between payload mass and launch success.</a:t>
            </a:r>
          </a:p>
          <a:p>
            <a:endParaRPr lang="en-US" dirty="0"/>
          </a:p>
          <a:p>
            <a:pPr marL="0" indent="0">
              <a:buNone/>
            </a:pPr>
            <a:endParaRPr lang="en-US" dirty="0"/>
          </a:p>
          <a:p>
            <a:pPr marL="0" indent="0">
              <a:buNone/>
            </a:pPr>
            <a:endParaRPr lang="en-US" dirty="0"/>
          </a:p>
          <a:p>
            <a:pPr>
              <a:buFont typeface="Wingdings" panose="05000000000000000000" pitchFamily="2" charset="2"/>
              <a:buChar char="v"/>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GitHub URL of the completed </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Dashboard with </a:t>
            </a:r>
            <a:r>
              <a:rPr kumimoji="0" lang="en-IN" sz="2200" b="0" i="0" u="none" strike="noStrike" kern="1200" cap="none" spc="0" normalizeH="0" baseline="0" noProof="0" dirty="0" err="1">
                <a:ln>
                  <a:noFill/>
                </a:ln>
                <a:solidFill>
                  <a:srgbClr val="0BD0D9">
                    <a:lumMod val="25000"/>
                  </a:srgbClr>
                </a:solidFill>
                <a:effectLst/>
                <a:uLnTx/>
                <a:uFillTx/>
                <a:latin typeface="Abadi" panose="020B0604020104020204" pitchFamily="34" charset="0"/>
                <a:ea typeface="+mj-ea"/>
                <a:cs typeface="+mj-cs"/>
              </a:rPr>
              <a:t>Plotly</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 Dash</a:t>
            </a:r>
            <a:r>
              <a:rPr kumimoji="0" lang="en-IN" sz="22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a:t>
            </a:r>
            <a:r>
              <a:rPr kumimoji="0" lang="en-IN" sz="26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 </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Projects-Data-Science/Step4_spacex_dash_app.py at main · </a:t>
            </a:r>
            <a:r>
              <a:rPr lang="en-US" sz="1600" dirty="0" err="1">
                <a:solidFill>
                  <a:srgbClr val="0B49CB"/>
                </a:solidFill>
                <a:hlinkClick r:id="rId4">
                  <a:extLst>
                    <a:ext uri="{A12FA001-AC4F-418D-AE19-62706E023703}">
                      <ahyp:hlinkClr xmlns:ahyp="http://schemas.microsoft.com/office/drawing/2018/hyperlinkcolor" val="tx"/>
                    </a:ext>
                  </a:extLst>
                </a:hlinkClick>
              </a:rPr>
              <a:t>ShirsaM</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US" sz="1600" dirty="0">
              <a:solidFill>
                <a:srgbClr val="0B49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7857" y="1455738"/>
            <a:ext cx="5391150" cy="529590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Obtained and standardized feature data in X and assigned Class data to Y.</a:t>
            </a:r>
          </a:p>
          <a:p>
            <a:pPr>
              <a:lnSpc>
                <a:spcPct val="100000"/>
              </a:lnSpc>
              <a:spcBef>
                <a:spcPts val="1400"/>
              </a:spcBef>
            </a:pPr>
            <a:r>
              <a:rPr lang="en-US" sz="2200" dirty="0">
                <a:solidFill>
                  <a:schemeClr val="accent3">
                    <a:lumMod val="25000"/>
                  </a:schemeClr>
                </a:solidFill>
                <a:latin typeface="Abadi" panose="020B0604020104020204" pitchFamily="34" charset="0"/>
              </a:rPr>
              <a:t>Data spilt into train &amp; test data and training data further divided to validation data. </a:t>
            </a:r>
          </a:p>
          <a:p>
            <a:pPr>
              <a:lnSpc>
                <a:spcPct val="100000"/>
              </a:lnSpc>
              <a:spcBef>
                <a:spcPts val="1400"/>
              </a:spcBef>
            </a:pPr>
            <a:r>
              <a:rPr lang="en-US" sz="2200" dirty="0">
                <a:solidFill>
                  <a:schemeClr val="accent3">
                    <a:lumMod val="25000"/>
                  </a:schemeClr>
                </a:solidFill>
                <a:latin typeface="Abadi" panose="020B0604020104020204" pitchFamily="34" charset="0"/>
              </a:rPr>
              <a:t>Created models of Logistic Regression, Support Vector Machine, Decision tree classifier and K-Nearest Neighbor and calculated validation set accuracy and test set accuracy of each model.</a:t>
            </a:r>
          </a:p>
          <a:p>
            <a:pPr>
              <a:lnSpc>
                <a:spcPct val="100000"/>
              </a:lnSpc>
              <a:spcBef>
                <a:spcPts val="1400"/>
              </a:spcBef>
            </a:pPr>
            <a:r>
              <a:rPr lang="en-US" sz="2200" dirty="0">
                <a:solidFill>
                  <a:schemeClr val="accent3">
                    <a:lumMod val="25000"/>
                  </a:schemeClr>
                </a:solidFill>
                <a:latin typeface="Abadi" panose="020B0604020104020204" pitchFamily="34" charset="0"/>
              </a:rPr>
              <a:t>Plotted Confusion Matrix of each model.</a:t>
            </a:r>
          </a:p>
          <a:p>
            <a:pPr>
              <a:lnSpc>
                <a:spcPct val="100000"/>
              </a:lnSpc>
              <a:spcBef>
                <a:spcPts val="1400"/>
              </a:spcBef>
            </a:pPr>
            <a:r>
              <a:rPr lang="en-US" sz="2200" dirty="0">
                <a:solidFill>
                  <a:schemeClr val="accent3">
                    <a:lumMod val="25000"/>
                  </a:schemeClr>
                </a:solidFill>
                <a:latin typeface="Abadi" panose="020B0604020104020204" pitchFamily="34" charset="0"/>
              </a:rPr>
              <a:t>Observed that all four models have same accuracy score of 83.3% and hence cannot determine best classifier.</a:t>
            </a:r>
            <a:endParaRPr lang="en-US" dirty="0"/>
          </a:p>
          <a:p>
            <a:pPr marL="0" indent="0">
              <a:buNone/>
            </a:pPr>
            <a:endParaRPr lang="en-US" dirty="0"/>
          </a:p>
          <a:p>
            <a:pPr marL="342900" marR="0" lvl="0" indent="-342900" algn="l" defTabSz="457200" rtl="0" eaLnBrk="1" fontAlgn="auto" latinLnBrk="0" hangingPunct="1">
              <a:lnSpc>
                <a:spcPct val="100000"/>
              </a:lnSpc>
              <a:spcBef>
                <a:spcPts val="1000"/>
              </a:spcBef>
              <a:spcAft>
                <a:spcPts val="0"/>
              </a:spcAft>
              <a:buClr>
                <a:srgbClr val="0F6FC6"/>
              </a:buClr>
              <a:buSzPct val="80000"/>
              <a:buFont typeface="Wingdings" panose="05000000000000000000" pitchFamily="2" charset="2"/>
              <a:buChar char="v"/>
              <a:tabLst/>
              <a:defRPr/>
            </a:pPr>
            <a:r>
              <a:rPr kumimoji="0" lang="en-US"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GitHub URL of the completed </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Dashboard with </a:t>
            </a:r>
            <a:r>
              <a:rPr kumimoji="0" lang="en-IN" sz="2200" b="0" i="0" u="none" strike="noStrike" kern="1200" cap="none" spc="0" normalizeH="0" baseline="0" noProof="0" dirty="0" err="1">
                <a:ln>
                  <a:noFill/>
                </a:ln>
                <a:solidFill>
                  <a:srgbClr val="0BD0D9">
                    <a:lumMod val="25000"/>
                  </a:srgbClr>
                </a:solidFill>
                <a:effectLst/>
                <a:uLnTx/>
                <a:uFillTx/>
                <a:latin typeface="Abadi" panose="020B0604020104020204" pitchFamily="34" charset="0"/>
                <a:ea typeface="+mj-ea"/>
                <a:cs typeface="+mj-cs"/>
              </a:rPr>
              <a:t>Plotly</a:t>
            </a:r>
            <a:r>
              <a:rPr kumimoji="0" lang="en-IN" sz="2200" b="0" i="0" u="none" strike="noStrike" kern="1200" cap="none" spc="0" normalizeH="0" baseline="0" noProof="0" dirty="0">
                <a:ln>
                  <a:noFill/>
                </a:ln>
                <a:solidFill>
                  <a:srgbClr val="0BD0D9">
                    <a:lumMod val="25000"/>
                  </a:srgbClr>
                </a:solidFill>
                <a:effectLst/>
                <a:uLnTx/>
                <a:uFillTx/>
                <a:latin typeface="Abadi" panose="020B0604020104020204" pitchFamily="34" charset="0"/>
                <a:ea typeface="+mj-ea"/>
                <a:cs typeface="+mj-cs"/>
              </a:rPr>
              <a:t> Dash</a:t>
            </a:r>
            <a:r>
              <a:rPr kumimoji="0" lang="en-IN" sz="22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a:t>
            </a:r>
            <a:r>
              <a:rPr kumimoji="0" lang="en-IN" sz="2600" b="0" i="0" u="none" strike="noStrike" kern="1200" cap="none" spc="0" normalizeH="0" baseline="0" noProof="0" dirty="0">
                <a:ln>
                  <a:noFill/>
                </a:ln>
                <a:solidFill>
                  <a:prstClr val="black"/>
                </a:solidFill>
                <a:effectLst/>
                <a:uLnTx/>
                <a:uFillTx/>
                <a:latin typeface="Abadi" panose="020B0604020104020204" pitchFamily="34" charset="0"/>
                <a:ea typeface="+mj-ea"/>
                <a:cs typeface="+mj-cs"/>
              </a:rPr>
              <a:t> </a:t>
            </a:r>
            <a:r>
              <a:rPr lang="en-US" sz="1700" dirty="0">
                <a:solidFill>
                  <a:srgbClr val="0B49CB"/>
                </a:solidFill>
                <a:hlinkClick r:id="rId4">
                  <a:extLst>
                    <a:ext uri="{A12FA001-AC4F-418D-AE19-62706E023703}">
                      <ahyp:hlinkClr xmlns:ahyp="http://schemas.microsoft.com/office/drawing/2018/hyperlinkcolor" val="tx"/>
                    </a:ext>
                  </a:extLst>
                </a:hlinkClick>
              </a:rPr>
              <a:t>Projects-Data-Science/Step-5 Machine Learning </a:t>
            </a:r>
            <a:r>
              <a:rPr lang="en-US" sz="1700" dirty="0" err="1">
                <a:solidFill>
                  <a:srgbClr val="0B49CB"/>
                </a:solidFill>
                <a:hlinkClick r:id="rId4">
                  <a:extLst>
                    <a:ext uri="{A12FA001-AC4F-418D-AE19-62706E023703}">
                      <ahyp:hlinkClr xmlns:ahyp="http://schemas.microsoft.com/office/drawing/2018/hyperlinkcolor" val="tx"/>
                    </a:ext>
                  </a:extLst>
                </a:hlinkClick>
              </a:rPr>
              <a:t>Prediction.ipynb</a:t>
            </a:r>
            <a:r>
              <a:rPr lang="en-US" sz="1700" dirty="0">
                <a:solidFill>
                  <a:srgbClr val="0B49CB"/>
                </a:solidFill>
                <a:hlinkClick r:id="rId4">
                  <a:extLst>
                    <a:ext uri="{A12FA001-AC4F-418D-AE19-62706E023703}">
                      <ahyp:hlinkClr xmlns:ahyp="http://schemas.microsoft.com/office/drawing/2018/hyperlinkcolor" val="tx"/>
                    </a:ext>
                  </a:extLst>
                </a:hlinkClick>
              </a:rPr>
              <a:t> at main · </a:t>
            </a:r>
            <a:r>
              <a:rPr lang="en-US" sz="1700" dirty="0" err="1">
                <a:solidFill>
                  <a:srgbClr val="0B49CB"/>
                </a:solidFill>
                <a:hlinkClick r:id="rId4">
                  <a:extLst>
                    <a:ext uri="{A12FA001-AC4F-418D-AE19-62706E023703}">
                      <ahyp:hlinkClr xmlns:ahyp="http://schemas.microsoft.com/office/drawing/2018/hyperlinkcolor" val="tx"/>
                    </a:ext>
                  </a:extLst>
                </a:hlinkClick>
              </a:rPr>
              <a:t>ShirsaM</a:t>
            </a:r>
            <a:r>
              <a:rPr lang="en-US" sz="17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US" sz="1700" dirty="0">
              <a:solidFill>
                <a:srgbClr val="0B49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C05257B8-A686-437C-B472-D0D37B5B3EFE}"/>
              </a:ext>
            </a:extLst>
          </p:cNvPr>
          <p:cNvPicPr>
            <a:picLocks noChangeAspect="1"/>
          </p:cNvPicPr>
          <p:nvPr/>
        </p:nvPicPr>
        <p:blipFill rotWithShape="1">
          <a:blip r:embed="rId5"/>
          <a:srcRect l="5786" t="701" r="3263" b="1918"/>
          <a:stretch/>
        </p:blipFill>
        <p:spPr>
          <a:xfrm>
            <a:off x="6294474" y="1367980"/>
            <a:ext cx="5289669" cy="538369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1360566"/>
            <a:ext cx="10515600" cy="5348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As the flight number increases, the first stage is more likely to land successfully.</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Rockets with payload mass less than 8000kg are highly  preferred for launches.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Orbits ES-L1, GEO, HEO, SSO have the highest success rates.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Since 2013, the launch success rate kept increasing till 2020.</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First successful landing outcome on ground pad was on 2015-12-22.</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results: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a:rPr>
              <a:t>Site </a:t>
            </a:r>
            <a:r>
              <a:rPr lang="en-IN" sz="1800" b="0" i="0" dirty="0">
                <a:solidFill>
                  <a:srgbClr val="212121"/>
                </a:solidFill>
                <a:effectLst/>
                <a:latin typeface="Abadi" panose="020B0604020104020204" pitchFamily="34" charset="0"/>
              </a:rPr>
              <a:t>KSC LC-39A</a:t>
            </a:r>
            <a:r>
              <a:rPr lang="en-US" sz="1800" dirty="0">
                <a:solidFill>
                  <a:schemeClr val="accent3">
                    <a:lumMod val="25000"/>
                  </a:schemeClr>
                </a:solidFill>
                <a:latin typeface="Abadi"/>
              </a:rPr>
              <a:t> has the highest success rate &amp; CCAFS LC-40 has lowest.</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Launch sites are in close proximity to railways, highways and coastline but located far away from the cities.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buFont typeface="Wingdings" panose="05000000000000000000" pitchFamily="2" charset="2"/>
              <a:buChar char="v"/>
            </a:pPr>
            <a:r>
              <a:rPr lang="en-US" sz="1800" dirty="0">
                <a:solidFill>
                  <a:schemeClr val="accent3">
                    <a:lumMod val="25000"/>
                  </a:schemeClr>
                </a:solidFill>
                <a:latin typeface="Abadi"/>
              </a:rPr>
              <a:t>All the four classification models have the same Accuracy Score which is 0.833.</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322798" cy="400110"/>
          </a:xfrm>
          <a:prstGeom prst="rect">
            <a:avLst/>
          </a:prstGeom>
          <a:solidFill>
            <a:srgbClr val="0948CB"/>
          </a:solidFill>
        </p:spPr>
        <p:txBody>
          <a:bodyPr wrap="none" rtlCol="0">
            <a:spAutoFit/>
          </a:bodyPr>
          <a:lstStyle/>
          <a:p>
            <a:r>
              <a:rPr lang="en-US" sz="2000" dirty="0"/>
              <a:t>Section 2</a:t>
            </a:r>
          </a:p>
        </p:txBody>
      </p:sp>
      <p:sp>
        <p:nvSpPr>
          <p:cNvPr id="3" name="Rectangle 2">
            <a:extLst>
              <a:ext uri="{FF2B5EF4-FFF2-40B4-BE49-F238E27FC236}">
                <a16:creationId xmlns:a16="http://schemas.microsoft.com/office/drawing/2014/main" id="{69D6E110-C79D-4EBE-9D11-985EE945D2FF}"/>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
                                            <p:txEl>
                                              <p:pRg st="0" end="0"/>
                                            </p:txEl>
                                          </p:spTgt>
                                        </p:tgtEl>
                                        <p:attrNameLst>
                                          <p:attrName>style.color</p:attrName>
                                        </p:attrNameLst>
                                      </p:cBhvr>
                                      <p:to>
                                        <a:schemeClr val="bg1"/>
                                      </p:to>
                                    </p:animClr>
                                    <p:animClr clrSpc="rgb" dir="cw">
                                      <p:cBhvr>
                                        <p:cTn id="7" dur="250" autoRev="1" fill="remove"/>
                                        <p:tgtEl>
                                          <p:spTgt spid="2">
                                            <p:txEl>
                                              <p:pRg st="0" end="0"/>
                                            </p:txEl>
                                          </p:spTgt>
                                        </p:tgtEl>
                                        <p:attrNameLst>
                                          <p:attrName>fillcolor</p:attrName>
                                        </p:attrNameLst>
                                      </p:cBhvr>
                                      <p:to>
                                        <a:schemeClr val="bg1"/>
                                      </p:to>
                                    </p:animClr>
                                    <p:set>
                                      <p:cBhvr>
                                        <p:cTn id="8" dur="250" autoRev="1" fill="remove"/>
                                        <p:tgtEl>
                                          <p:spTgt spid="2">
                                            <p:txEl>
                                              <p:pRg st="0" end="0"/>
                                            </p:txEl>
                                          </p:spTgt>
                                        </p:tgtEl>
                                        <p:attrNameLst>
                                          <p:attrName>fill.type</p:attrName>
                                        </p:attrNameLst>
                                      </p:cBhvr>
                                      <p:to>
                                        <p:strVal val="solid"/>
                                      </p:to>
                                    </p:set>
                                    <p:set>
                                      <p:cBhvr>
                                        <p:cTn id="9" dur="25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064" y="1495425"/>
            <a:ext cx="4217988" cy="4606925"/>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scatter plot of Flight Number vs. Launch Site with Class as overlay:-</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CA" dirty="0">
                <a:solidFill>
                  <a:schemeClr val="accent3">
                    <a:lumMod val="25000"/>
                  </a:schemeClr>
                </a:solidFill>
                <a:latin typeface="Abadi" panose="020B0604020104020204" pitchFamily="34" charset="0"/>
              </a:rPr>
              <a:t>Launch sites</a:t>
            </a:r>
            <a:r>
              <a:rPr lang="en-US" dirty="0">
                <a:solidFill>
                  <a:schemeClr val="accent3">
                    <a:lumMod val="25000"/>
                  </a:schemeClr>
                </a:solidFill>
                <a:latin typeface="Abadi" panose="020B0604020104020204" pitchFamily="34" charset="0"/>
              </a:rPr>
              <a:t> KSC LC-39A and have higher success rates than VAFB SLC 4E and CCAFS LC-40.</a:t>
            </a:r>
          </a:p>
          <a:p>
            <a:pPr lvl="1" indent="-342900">
              <a:spcBef>
                <a:spcPts val="600"/>
              </a:spcBef>
              <a:buFont typeface="+mj-lt"/>
              <a:buAutoNum type="arabicPeriod"/>
            </a:pPr>
            <a:endParaRPr lang="en-US"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rgbClr val="000000"/>
                </a:solidFill>
                <a:latin typeface="Abadi" panose="020B0604020104020204" pitchFamily="34" charset="0"/>
              </a:rPr>
              <a:t>A</a:t>
            </a:r>
            <a:r>
              <a:rPr lang="en-US" b="0" i="0" dirty="0">
                <a:solidFill>
                  <a:srgbClr val="000000"/>
                </a:solidFill>
                <a:effectLst/>
                <a:latin typeface="Abadi" panose="020B0604020104020204" pitchFamily="34" charset="0"/>
              </a:rPr>
              <a:t>s the flight number increases, the first stage is more likely to land successfully</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072D41E-05B4-4717-9EB0-46734237F005}"/>
              </a:ext>
            </a:extLst>
          </p:cNvPr>
          <p:cNvPicPr>
            <a:picLocks noChangeAspect="1"/>
          </p:cNvPicPr>
          <p:nvPr/>
        </p:nvPicPr>
        <p:blipFill>
          <a:blip r:embed="rId3"/>
          <a:stretch>
            <a:fillRect/>
          </a:stretch>
        </p:blipFill>
        <p:spPr>
          <a:xfrm>
            <a:off x="4342941" y="1357201"/>
            <a:ext cx="7723703" cy="46076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33525"/>
            <a:ext cx="4103688" cy="5029200"/>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scatter plot of Payload Mass vs. Launch Site with Class as overlay:-</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Rockets with payload mass less than 8000kg are highly  preferred for launches.</a:t>
            </a:r>
          </a:p>
          <a:p>
            <a:pPr lvl="1" indent="-342900">
              <a:spcBef>
                <a:spcPts val="600"/>
              </a:spcBef>
              <a:buFont typeface="+mj-lt"/>
              <a:buAutoNum type="arabicPeriod"/>
            </a:pPr>
            <a:endParaRPr lang="en-US"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rgbClr val="000000"/>
                </a:solidFill>
                <a:latin typeface="Abadi" panose="020B0604020104020204" pitchFamily="34" charset="0"/>
              </a:rPr>
              <a:t>No rockets launched from </a:t>
            </a:r>
            <a:r>
              <a:rPr lang="en-US" dirty="0">
                <a:solidFill>
                  <a:schemeClr val="accent3">
                    <a:lumMod val="25000"/>
                  </a:schemeClr>
                </a:solidFill>
                <a:latin typeface="Abadi" panose="020B0604020104020204" pitchFamily="34" charset="0"/>
              </a:rPr>
              <a:t>VAFB SLC 4E launch site having payload mass greater than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C27AD3C-D28D-442D-A80D-1F14CC42F156}"/>
              </a:ext>
            </a:extLst>
          </p:cNvPr>
          <p:cNvPicPr>
            <a:picLocks noChangeAspect="1"/>
          </p:cNvPicPr>
          <p:nvPr/>
        </p:nvPicPr>
        <p:blipFill>
          <a:blip r:embed="rId3"/>
          <a:stretch>
            <a:fillRect/>
          </a:stretch>
        </p:blipFill>
        <p:spPr>
          <a:xfrm>
            <a:off x="4104167" y="1533104"/>
            <a:ext cx="7995330" cy="50291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Executive Summary</a:t>
            </a:r>
          </a:p>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Introduction</a:t>
            </a:r>
          </a:p>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Methodology</a:t>
            </a:r>
          </a:p>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Results</a:t>
            </a:r>
          </a:p>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Conclusion</a:t>
            </a:r>
          </a:p>
          <a:p>
            <a:pPr marL="360000" indent="-432000">
              <a:lnSpc>
                <a:spcPct val="100000"/>
              </a:lnSpc>
              <a:spcBef>
                <a:spcPts val="1400"/>
              </a:spcBef>
              <a:buFont typeface="Wingdings" panose="05000000000000000000" pitchFamily="2" charset="2"/>
              <a:buChar char="Ø"/>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89075"/>
            <a:ext cx="3986213" cy="4160838"/>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bar plot of </a:t>
            </a:r>
            <a:r>
              <a:rPr lang="en-US" dirty="0">
                <a:solidFill>
                  <a:schemeClr val="accent3">
                    <a:lumMod val="25000"/>
                  </a:schemeClr>
                </a:solidFill>
                <a:latin typeface="Abadi" panose="020B0604020104020204" pitchFamily="34" charset="0"/>
              </a:rPr>
              <a:t>Success Rate vs. Orbit Type</a:t>
            </a:r>
            <a:r>
              <a:rPr lang="en-CA"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Orbits ES-L1, GEO, HEO, SSO have the highest success rates.</a:t>
            </a:r>
          </a:p>
          <a:p>
            <a:pPr lvl="1" indent="-342900">
              <a:spcBef>
                <a:spcPts val="600"/>
              </a:spcBef>
              <a:buFont typeface="+mj-lt"/>
              <a:buAutoNum type="arabicPeriod"/>
            </a:pPr>
            <a:endParaRPr lang="en-US"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rgbClr val="000000"/>
                </a:solidFill>
                <a:latin typeface="Abadi" panose="020B0604020104020204" pitchFamily="34" charset="0"/>
              </a:rPr>
              <a:t>Approximately no success rate for orbit type ‘SO’</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F7FF9C-14D3-4048-B76C-65541278FD56}"/>
              </a:ext>
            </a:extLst>
          </p:cNvPr>
          <p:cNvPicPr>
            <a:picLocks noChangeAspect="1"/>
          </p:cNvPicPr>
          <p:nvPr/>
        </p:nvPicPr>
        <p:blipFill>
          <a:blip r:embed="rId3"/>
          <a:stretch>
            <a:fillRect/>
          </a:stretch>
        </p:blipFill>
        <p:spPr>
          <a:xfrm>
            <a:off x="4049347" y="1330621"/>
            <a:ext cx="8029757" cy="53843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22413"/>
            <a:ext cx="3932238" cy="5076825"/>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scatter plot of </a:t>
            </a:r>
            <a:r>
              <a:rPr lang="en-US" dirty="0">
                <a:solidFill>
                  <a:schemeClr val="accent3">
                    <a:lumMod val="25000"/>
                  </a:schemeClr>
                </a:solidFill>
                <a:latin typeface="Abadi" panose="020B0604020104020204" pitchFamily="34" charset="0"/>
              </a:rPr>
              <a:t>Flight Number vs. Orbit Type</a:t>
            </a:r>
            <a:r>
              <a:rPr lang="en-CA"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Success rate in LEO orbit increases with increase in Flight number.</a:t>
            </a:r>
          </a:p>
          <a:p>
            <a:pPr lvl="1" indent="-342900">
              <a:spcBef>
                <a:spcPts val="600"/>
              </a:spcBef>
              <a:buFont typeface="+mj-lt"/>
              <a:buAutoNum type="arabicPeriod"/>
            </a:pPr>
            <a:endParaRPr lang="en-US"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rgbClr val="000000"/>
                </a:solidFill>
                <a:latin typeface="Abadi" panose="020B0604020104020204" pitchFamily="34" charset="0"/>
              </a:rPr>
              <a:t>Orbit VLEO has higher success rate when flight number is more than 60.</a:t>
            </a:r>
          </a:p>
          <a:p>
            <a:pPr marL="857250" lvl="1" indent="-457200">
              <a:spcBef>
                <a:spcPts val="600"/>
              </a:spcBef>
              <a:buFont typeface="+mj-lt"/>
              <a:buAutoNum type="arabicPeriod"/>
            </a:pPr>
            <a:endParaRPr lang="en-US" dirty="0">
              <a:solidFill>
                <a:srgbClr val="000000"/>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Orbits SSO, HEO, GEO and ES-L1 have 100% success rate, irrespective of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1410A6E-8ED5-46FD-AEB3-44468181C112}"/>
              </a:ext>
            </a:extLst>
          </p:cNvPr>
          <p:cNvPicPr>
            <a:picLocks noChangeAspect="1"/>
          </p:cNvPicPr>
          <p:nvPr/>
        </p:nvPicPr>
        <p:blipFill>
          <a:blip r:embed="rId3"/>
          <a:stretch>
            <a:fillRect/>
          </a:stretch>
        </p:blipFill>
        <p:spPr>
          <a:xfrm>
            <a:off x="3932239" y="1330620"/>
            <a:ext cx="8141828" cy="52684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604963"/>
            <a:ext cx="3932238" cy="4632325"/>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scatter plot of </a:t>
            </a:r>
            <a:r>
              <a:rPr lang="en-US" dirty="0">
                <a:solidFill>
                  <a:schemeClr val="accent3">
                    <a:lumMod val="25000"/>
                  </a:schemeClr>
                </a:solidFill>
                <a:latin typeface="Abadi" panose="020B0604020104020204" pitchFamily="34" charset="0"/>
              </a:rPr>
              <a:t>Payload Mass vs. Orbit Type</a:t>
            </a:r>
            <a:r>
              <a:rPr lang="en-CA"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Success rates of orbits LEO, ISS, PO increases with heavy payloads.</a:t>
            </a:r>
          </a:p>
          <a:p>
            <a:pPr lvl="1" indent="-342900">
              <a:spcBef>
                <a:spcPts val="600"/>
              </a:spcBef>
              <a:buFont typeface="+mj-lt"/>
              <a:buAutoNum type="arabicPeriod"/>
            </a:pPr>
            <a:endParaRPr lang="en-US"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rgbClr val="000000"/>
                </a:solidFill>
                <a:latin typeface="Abadi" panose="020B0604020104020204" pitchFamily="34" charset="0"/>
              </a:rPr>
              <a:t>SSO, HEO, ES-L1 have successful landings with lighter payloads.</a:t>
            </a:r>
          </a:p>
          <a:p>
            <a:pPr marL="857250" lvl="1" indent="-457200">
              <a:spcBef>
                <a:spcPts val="600"/>
              </a:spcBef>
              <a:buFont typeface="+mj-lt"/>
              <a:buAutoNum type="arabicPeriod"/>
            </a:pPr>
            <a:endParaRPr lang="en-US" dirty="0">
              <a:solidFill>
                <a:srgbClr val="000000"/>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For orbit GTO no relationship observed.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ED9C89E-430F-4024-A180-2BB7724CD620}"/>
              </a:ext>
            </a:extLst>
          </p:cNvPr>
          <p:cNvPicPr>
            <a:picLocks noChangeAspect="1"/>
          </p:cNvPicPr>
          <p:nvPr/>
        </p:nvPicPr>
        <p:blipFill>
          <a:blip r:embed="rId3"/>
          <a:stretch>
            <a:fillRect/>
          </a:stretch>
        </p:blipFill>
        <p:spPr>
          <a:xfrm>
            <a:off x="3932238" y="1605701"/>
            <a:ext cx="8138160" cy="46316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22413"/>
            <a:ext cx="3932238" cy="3813175"/>
          </a:xfrm>
          <a:prstGeom prst="rect">
            <a:avLst/>
          </a:prstGeom>
        </p:spPr>
        <p:txBody>
          <a:bodyPr>
            <a:normAutofit/>
          </a:bodyPr>
          <a:lstStyle/>
          <a:p>
            <a:pPr>
              <a:lnSpc>
                <a:spcPct val="100000"/>
              </a:lnSpc>
              <a:spcBef>
                <a:spcPts val="1400"/>
              </a:spcBef>
            </a:pPr>
            <a:r>
              <a:rPr lang="en-CA" dirty="0">
                <a:solidFill>
                  <a:schemeClr val="accent3">
                    <a:lumMod val="25000"/>
                  </a:schemeClr>
                </a:solidFill>
                <a:latin typeface="Abadi" panose="020B0604020104020204" pitchFamily="34" charset="0"/>
              </a:rPr>
              <a:t>Observations of line plot of Launch </a:t>
            </a:r>
            <a:r>
              <a:rPr lang="en-US" dirty="0">
                <a:solidFill>
                  <a:schemeClr val="accent3">
                    <a:lumMod val="25000"/>
                  </a:schemeClr>
                </a:solidFill>
                <a:latin typeface="Abadi" panose="020B0604020104020204" pitchFamily="34" charset="0"/>
              </a:rPr>
              <a:t>Success yearly trend</a:t>
            </a:r>
            <a:r>
              <a:rPr lang="en-CA"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CA" sz="800" dirty="0">
              <a:solidFill>
                <a:schemeClr val="accent3">
                  <a:lumMod val="25000"/>
                </a:schemeClr>
              </a:solidFill>
              <a:latin typeface="Abadi" panose="020B0604020104020204" pitchFamily="34" charset="0"/>
            </a:endParaRPr>
          </a:p>
          <a:p>
            <a:pPr marL="857250" lvl="1" indent="-457200">
              <a:spcBef>
                <a:spcPts val="600"/>
              </a:spcBef>
              <a:buFont typeface="+mj-lt"/>
              <a:buAutoNum type="arabicPeriod"/>
            </a:pPr>
            <a:r>
              <a:rPr lang="en-US" dirty="0">
                <a:solidFill>
                  <a:schemeClr val="accent3">
                    <a:lumMod val="25000"/>
                  </a:schemeClr>
                </a:solidFill>
                <a:latin typeface="Abadi" panose="020B0604020104020204" pitchFamily="34" charset="0"/>
              </a:rPr>
              <a:t>Since 2013, the launch success rate kept increasing till 2020, with a drastic downfall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E0D0EF3-22B9-46BC-95D1-9E20EF7F2631}"/>
              </a:ext>
            </a:extLst>
          </p:cNvPr>
          <p:cNvPicPr>
            <a:picLocks noChangeAspect="1"/>
          </p:cNvPicPr>
          <p:nvPr/>
        </p:nvPicPr>
        <p:blipFill>
          <a:blip r:embed="rId3"/>
          <a:stretch>
            <a:fillRect/>
          </a:stretch>
        </p:blipFill>
        <p:spPr>
          <a:xfrm>
            <a:off x="4116749" y="1424763"/>
            <a:ext cx="7900917" cy="53262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DISTINCT with SELECT statement to find unique launch site names.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4FDB173-4F80-4A7C-A58F-82D1BC49E2C5}"/>
              </a:ext>
            </a:extLst>
          </p:cNvPr>
          <p:cNvPicPr>
            <a:picLocks noChangeAspect="1"/>
          </p:cNvPicPr>
          <p:nvPr/>
        </p:nvPicPr>
        <p:blipFill>
          <a:blip r:embed="rId3"/>
          <a:stretch>
            <a:fillRect/>
          </a:stretch>
        </p:blipFill>
        <p:spPr>
          <a:xfrm>
            <a:off x="328781" y="2797516"/>
            <a:ext cx="11398060" cy="33528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54138"/>
            <a:ext cx="9745663" cy="44846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LIMIT with SELECT statement to get first 5 rows WHERE launch site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E2222F0-B660-46B5-9B1C-DFB3F3EE9A87}"/>
              </a:ext>
            </a:extLst>
          </p:cNvPr>
          <p:cNvPicPr>
            <a:picLocks noChangeAspect="1"/>
          </p:cNvPicPr>
          <p:nvPr/>
        </p:nvPicPr>
        <p:blipFill>
          <a:blip r:embed="rId3"/>
          <a:stretch>
            <a:fillRect/>
          </a:stretch>
        </p:blipFill>
        <p:spPr>
          <a:xfrm>
            <a:off x="1223168" y="2243470"/>
            <a:ext cx="9745663" cy="43913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367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SUM() function with SELECT statement to get total payload mass of NASA(CRS)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39C2BD7-2C0B-45EF-9EBB-1A9CD5380683}"/>
              </a:ext>
            </a:extLst>
          </p:cNvPr>
          <p:cNvPicPr>
            <a:picLocks noChangeAspect="1"/>
          </p:cNvPicPr>
          <p:nvPr/>
        </p:nvPicPr>
        <p:blipFill>
          <a:blip r:embed="rId3"/>
          <a:stretch>
            <a:fillRect/>
          </a:stretch>
        </p:blipFill>
        <p:spPr>
          <a:xfrm>
            <a:off x="731519" y="3062177"/>
            <a:ext cx="10762275" cy="274426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2717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AVG() function with SELECT statement to get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6FB01F7-BC39-49B3-BF31-A130B7FD3240}"/>
              </a:ext>
            </a:extLst>
          </p:cNvPr>
          <p:cNvPicPr>
            <a:picLocks noChangeAspect="1"/>
          </p:cNvPicPr>
          <p:nvPr/>
        </p:nvPicPr>
        <p:blipFill>
          <a:blip r:embed="rId3"/>
          <a:stretch>
            <a:fillRect/>
          </a:stretch>
        </p:blipFill>
        <p:spPr>
          <a:xfrm>
            <a:off x="601201" y="2849526"/>
            <a:ext cx="10989598" cy="28667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MIN function with SELECT statement to get </a:t>
            </a:r>
            <a:r>
              <a:rPr lang="en-US" sz="2200" dirty="0">
                <a:solidFill>
                  <a:schemeClr val="accent3">
                    <a:lumMod val="25000"/>
                  </a:schemeClr>
                </a:solidFill>
                <a:latin typeface="Abadi"/>
              </a:rPr>
              <a:t>date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BAA2E04-D8E5-4E4C-85B5-234DF64444D1}"/>
              </a:ext>
            </a:extLst>
          </p:cNvPr>
          <p:cNvPicPr>
            <a:picLocks noChangeAspect="1"/>
          </p:cNvPicPr>
          <p:nvPr/>
        </p:nvPicPr>
        <p:blipFill>
          <a:blip r:embed="rId3"/>
          <a:stretch>
            <a:fillRect/>
          </a:stretch>
        </p:blipFill>
        <p:spPr>
          <a:xfrm>
            <a:off x="676067" y="3238391"/>
            <a:ext cx="10839865" cy="31341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2717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AND to satisfy 2 conditions in 1 query and obtain boosters </a:t>
            </a:r>
            <a:r>
              <a:rPr lang="en-US" sz="2200" dirty="0">
                <a:solidFill>
                  <a:schemeClr val="accent3">
                    <a:lumMod val="25000"/>
                  </a:schemeClr>
                </a:solidFill>
                <a:latin typeface="Abadi"/>
              </a:rPr>
              <a:t>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08B102-5A53-45CE-82DC-21E53B1EDBD3}"/>
              </a:ext>
            </a:extLst>
          </p:cNvPr>
          <p:cNvPicPr>
            <a:picLocks noChangeAspect="1"/>
          </p:cNvPicPr>
          <p:nvPr/>
        </p:nvPicPr>
        <p:blipFill>
          <a:blip r:embed="rId3"/>
          <a:stretch>
            <a:fillRect/>
          </a:stretch>
        </p:blipFill>
        <p:spPr>
          <a:xfrm>
            <a:off x="770011" y="2923953"/>
            <a:ext cx="10582515" cy="35532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3136" y="1330620"/>
            <a:ext cx="10392476" cy="53147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400" b="1" u="sng" dirty="0">
                <a:solidFill>
                  <a:srgbClr val="0B49CB"/>
                </a:solidFill>
                <a:latin typeface="Abadi" panose="020B0604020104020204" pitchFamily="34" charset="0"/>
              </a:rPr>
              <a:t>Summary of methodologies</a:t>
            </a:r>
            <a:endParaRPr lang="en-US" sz="2200" u="sng"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Collection - gathering data</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Wrangling – cleaning &amp; preparing data</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Visual Analytics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Predictive Analysis</a:t>
            </a:r>
          </a:p>
          <a:p>
            <a:pPr marL="0" indent="0" algn="ctr">
              <a:lnSpc>
                <a:spcPct val="100000"/>
              </a:lnSpc>
              <a:spcBef>
                <a:spcPts val="1400"/>
              </a:spcBef>
              <a:buNone/>
            </a:pPr>
            <a:r>
              <a:rPr kumimoji="0" lang="en-US" sz="2400" b="1" i="0" u="sng" strike="noStrike" kern="1200" cap="none" spc="0" normalizeH="0" baseline="0" noProof="0" dirty="0">
                <a:ln>
                  <a:noFill/>
                </a:ln>
                <a:solidFill>
                  <a:srgbClr val="0B49CB"/>
                </a:solidFill>
                <a:effectLst/>
                <a:uLnTx/>
                <a:uFillTx/>
                <a:latin typeface="Abadi" panose="020B0604020104020204" pitchFamily="34" charset="0"/>
                <a:ea typeface="+mn-ea"/>
                <a:cs typeface="+mn-cs"/>
              </a:rPr>
              <a:t>Summary of results</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results of SQL and visualization</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analytics results of Folium and Dash</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01788"/>
            <a:ext cx="9745663"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COUNT function with SELECT statement to total number of mission outcomes, grouped by type of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0EBFB76-AB2C-4981-AD98-EB7D3C5D2702}"/>
              </a:ext>
            </a:extLst>
          </p:cNvPr>
          <p:cNvPicPr>
            <a:picLocks noChangeAspect="1"/>
          </p:cNvPicPr>
          <p:nvPr/>
        </p:nvPicPr>
        <p:blipFill>
          <a:blip r:embed="rId3"/>
          <a:stretch>
            <a:fillRect/>
          </a:stretch>
        </p:blipFill>
        <p:spPr>
          <a:xfrm>
            <a:off x="542260" y="3099391"/>
            <a:ext cx="11198815" cy="34309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03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 subquery and MAX() function to list booster names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7660F53-600D-4891-8371-622C3584A687}"/>
              </a:ext>
            </a:extLst>
          </p:cNvPr>
          <p:cNvPicPr>
            <a:picLocks noChangeAspect="1"/>
          </p:cNvPicPr>
          <p:nvPr/>
        </p:nvPicPr>
        <p:blipFill>
          <a:blip r:embed="rId3"/>
          <a:stretch>
            <a:fillRect/>
          </a:stretch>
        </p:blipFill>
        <p:spPr>
          <a:xfrm>
            <a:off x="841227" y="2126512"/>
            <a:ext cx="10373168" cy="453824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38288"/>
            <a:ext cx="9745663"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AND to satisfy 2 conditions in 1 query and </a:t>
            </a:r>
            <a:r>
              <a:rPr lang="en-US" sz="2200" dirty="0">
                <a:solidFill>
                  <a:schemeClr val="accent3">
                    <a:lumMod val="25000"/>
                  </a:schemeClr>
                </a:solidFill>
                <a:latin typeface="Abadi"/>
              </a:rPr>
              <a:t>failed landing outcomes in drone ship, their booster versions, and launch site names for in year 2015 using YEAR()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E3E4A52-7C72-44AB-AA07-4A6222472DD4}"/>
              </a:ext>
            </a:extLst>
          </p:cNvPr>
          <p:cNvPicPr>
            <a:picLocks noChangeAspect="1"/>
          </p:cNvPicPr>
          <p:nvPr/>
        </p:nvPicPr>
        <p:blipFill>
          <a:blip r:embed="rId3"/>
          <a:stretch>
            <a:fillRect/>
          </a:stretch>
        </p:blipFill>
        <p:spPr>
          <a:xfrm>
            <a:off x="338883" y="2828261"/>
            <a:ext cx="11377856" cy="33299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3675"/>
            <a:ext cx="11769725" cy="4351338"/>
          </a:xfrm>
          <a:prstGeom prst="rect">
            <a:avLst/>
          </a:prstGeom>
        </p:spPr>
        <p:txBody>
          <a:bodyPr lIns="91440" tIns="45720" rIns="91440" bIns="45720" anchor="t"/>
          <a:lstStyle/>
          <a:p>
            <a:pPr>
              <a:spcBef>
                <a:spcPts val="1400"/>
              </a:spcBef>
            </a:pPr>
            <a:r>
              <a:rPr lang="en-US" sz="2200" dirty="0">
                <a:solidFill>
                  <a:schemeClr val="accent3">
                    <a:lumMod val="25000"/>
                  </a:schemeClr>
                </a:solidFill>
                <a:latin typeface="Abadi" panose="020B0604020104020204" pitchFamily="34" charset="0"/>
              </a:rPr>
              <a:t>Used AND to satisfy 2 conditions in 1 query and </a:t>
            </a:r>
            <a:r>
              <a:rPr lang="en-US" sz="2200" dirty="0">
                <a:solidFill>
                  <a:schemeClr val="accent3">
                    <a:lumMod val="25000"/>
                  </a:schemeClr>
                </a:solidFill>
                <a:latin typeface="Abadi"/>
              </a:rPr>
              <a:t>rank the count of landing outcomes grouped by type of outcome between the date 2010-06-04 and 2017-03-20 using GROUP BY clause, in descending order using ORDER BY clause.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CAA3BE6-D0A0-42B8-B41D-D4DFBFE4F131}"/>
              </a:ext>
            </a:extLst>
          </p:cNvPr>
          <p:cNvPicPr>
            <a:picLocks noChangeAspect="1"/>
          </p:cNvPicPr>
          <p:nvPr/>
        </p:nvPicPr>
        <p:blipFill>
          <a:blip r:embed="rId3"/>
          <a:stretch>
            <a:fillRect/>
          </a:stretch>
        </p:blipFill>
        <p:spPr>
          <a:xfrm>
            <a:off x="615092" y="2621015"/>
            <a:ext cx="10961814" cy="404758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322798" cy="400110"/>
          </a:xfrm>
          <a:prstGeom prst="rect">
            <a:avLst/>
          </a:prstGeom>
          <a:solidFill>
            <a:srgbClr val="0948CB"/>
          </a:solidFill>
        </p:spPr>
        <p:txBody>
          <a:bodyPr wrap="none" rtlCol="0">
            <a:spAutoFit/>
          </a:bodyPr>
          <a:lstStyle/>
          <a:p>
            <a:r>
              <a:rPr lang="en-US" sz="2000" dirty="0"/>
              <a:t>Section</a:t>
            </a:r>
            <a:r>
              <a:rPr lang="en-US" sz="2000" dirty="0">
                <a:solidFill>
                  <a:schemeClr val="bg1"/>
                </a:solidFill>
              </a:rPr>
              <a:t> </a:t>
            </a:r>
            <a:r>
              <a:rPr lang="en-US" sz="2000" dirty="0"/>
              <a:t>3</a:t>
            </a:r>
          </a:p>
        </p:txBody>
      </p:sp>
      <p:sp>
        <p:nvSpPr>
          <p:cNvPr id="3" name="Rectangle 2">
            <a:extLst>
              <a:ext uri="{FF2B5EF4-FFF2-40B4-BE49-F238E27FC236}">
                <a16:creationId xmlns:a16="http://schemas.microsoft.com/office/drawing/2014/main" id="{8AF99A3F-1A48-414C-A14A-71663C9DB5EC}"/>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7">
                                            <p:txEl>
                                              <p:pRg st="0" end="0"/>
                                            </p:txEl>
                                          </p:spTgt>
                                        </p:tgtEl>
                                        <p:attrNameLst>
                                          <p:attrName>style.color</p:attrName>
                                        </p:attrNameLst>
                                      </p:cBhvr>
                                      <p:to>
                                        <a:schemeClr val="bg1"/>
                                      </p:to>
                                    </p:animClr>
                                    <p:animClr clrSpc="rgb" dir="cw">
                                      <p:cBhvr>
                                        <p:cTn id="7" dur="250" autoRev="1" fill="remove"/>
                                        <p:tgtEl>
                                          <p:spTgt spid="7">
                                            <p:txEl>
                                              <p:pRg st="0" end="0"/>
                                            </p:txEl>
                                          </p:spTgt>
                                        </p:tgtEl>
                                        <p:attrNameLst>
                                          <p:attrName>fillcolor</p:attrName>
                                        </p:attrNameLst>
                                      </p:cBhvr>
                                      <p:to>
                                        <a:schemeClr val="bg1"/>
                                      </p:to>
                                    </p:animClr>
                                    <p:set>
                                      <p:cBhvr>
                                        <p:cTn id="8" dur="250" autoRev="1" fill="remove"/>
                                        <p:tgtEl>
                                          <p:spTgt spid="7">
                                            <p:txEl>
                                              <p:pRg st="0" end="0"/>
                                            </p:txEl>
                                          </p:spTgt>
                                        </p:tgtEl>
                                        <p:attrNameLst>
                                          <p:attrName>fill.type</p:attrName>
                                        </p:attrNameLst>
                                      </p:cBhvr>
                                      <p:to>
                                        <p:strVal val="solid"/>
                                      </p:to>
                                    </p:set>
                                    <p:set>
                                      <p:cBhvr>
                                        <p:cTn id="9" dur="250" autoRev="1" fill="remove"/>
                                        <p:tgtEl>
                                          <p:spTgt spid="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075" y="1485900"/>
            <a:ext cx="1209992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VAFB SLC-4E is located on farther west as compared to the other 3 sites, which are in proximity.</a:t>
            </a:r>
          </a:p>
          <a:p>
            <a:pPr>
              <a:lnSpc>
                <a:spcPct val="100000"/>
              </a:lnSpc>
              <a:spcBef>
                <a:spcPts val="1400"/>
              </a:spcBef>
            </a:pPr>
            <a:r>
              <a:rPr lang="en-US" sz="2200" dirty="0">
                <a:solidFill>
                  <a:schemeClr val="accent3">
                    <a:lumMod val="25000"/>
                  </a:schemeClr>
                </a:solidFill>
                <a:latin typeface="Abadi"/>
              </a:rPr>
              <a:t>The launch sites are in proximity to the coast but far away from the Equator line.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Visualize Launch Sites</a:t>
            </a:r>
          </a:p>
        </p:txBody>
      </p:sp>
      <p:pic>
        <p:nvPicPr>
          <p:cNvPr id="10" name="Picture 9">
            <a:extLst>
              <a:ext uri="{FF2B5EF4-FFF2-40B4-BE49-F238E27FC236}">
                <a16:creationId xmlns:a16="http://schemas.microsoft.com/office/drawing/2014/main" id="{2B2F3718-0E0B-40BC-8EEB-01886147AC5F}"/>
              </a:ext>
            </a:extLst>
          </p:cNvPr>
          <p:cNvPicPr>
            <a:picLocks noChangeAspect="1"/>
          </p:cNvPicPr>
          <p:nvPr/>
        </p:nvPicPr>
        <p:blipFill rotWithShape="1">
          <a:blip r:embed="rId3"/>
          <a:srcRect l="5560" t="9817" r="4302" b="6971"/>
          <a:stretch/>
        </p:blipFill>
        <p:spPr>
          <a:xfrm>
            <a:off x="282224" y="2711303"/>
            <a:ext cx="11583711" cy="39872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431925"/>
            <a:ext cx="119824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a:t>
            </a:r>
            <a:r>
              <a:rPr lang="en-IN" sz="2200" b="0" i="0" dirty="0">
                <a:solidFill>
                  <a:srgbClr val="212121"/>
                </a:solidFill>
                <a:effectLst/>
                <a:latin typeface="Abadi" panose="020B0604020104020204" pitchFamily="34" charset="0"/>
              </a:rPr>
              <a:t>KSC LC-39A</a:t>
            </a:r>
            <a:r>
              <a:rPr lang="en-US" sz="2200" dirty="0">
                <a:solidFill>
                  <a:schemeClr val="accent3">
                    <a:lumMod val="25000"/>
                  </a:schemeClr>
                </a:solidFill>
                <a:latin typeface="Abadi"/>
              </a:rPr>
              <a:t> has the highest success rate of approximately 77%. </a:t>
            </a:r>
          </a:p>
          <a:p>
            <a:pPr>
              <a:lnSpc>
                <a:spcPct val="100000"/>
              </a:lnSpc>
              <a:spcBef>
                <a:spcPts val="1400"/>
              </a:spcBef>
            </a:pPr>
            <a:r>
              <a:rPr lang="en-US" sz="2200" dirty="0">
                <a:solidFill>
                  <a:schemeClr val="accent3">
                    <a:lumMod val="25000"/>
                  </a:schemeClr>
                </a:solidFill>
                <a:latin typeface="Abadi"/>
              </a:rPr>
              <a:t>Launch Site CCAFS LC-40 has the lowest success rate of approximately 27%</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Visualize launch outcome of each site</a:t>
            </a:r>
          </a:p>
        </p:txBody>
      </p:sp>
      <p:pic>
        <p:nvPicPr>
          <p:cNvPr id="4" name="Picture 3">
            <a:extLst>
              <a:ext uri="{FF2B5EF4-FFF2-40B4-BE49-F238E27FC236}">
                <a16:creationId xmlns:a16="http://schemas.microsoft.com/office/drawing/2014/main" id="{98CEDA74-D1C9-4EC2-A453-8713423162E7}"/>
              </a:ext>
            </a:extLst>
          </p:cNvPr>
          <p:cNvPicPr>
            <a:picLocks noChangeAspect="1"/>
          </p:cNvPicPr>
          <p:nvPr/>
        </p:nvPicPr>
        <p:blipFill rotWithShape="1">
          <a:blip r:embed="rId3"/>
          <a:srcRect l="7064" t="4809" b="5738"/>
          <a:stretch/>
        </p:blipFill>
        <p:spPr>
          <a:xfrm>
            <a:off x="245471" y="2304641"/>
            <a:ext cx="11662994" cy="45214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38263"/>
            <a:ext cx="1192847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t>
            </a:r>
            <a:r>
              <a:rPr lang="en-IN" sz="2200" b="0" i="0" dirty="0">
                <a:solidFill>
                  <a:srgbClr val="212121"/>
                </a:solidFill>
                <a:effectLst/>
                <a:latin typeface="Abadi" panose="020B0604020104020204" pitchFamily="34" charset="0"/>
              </a:rPr>
              <a:t>are in close proximity to railways, highways and coastline.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sites </a:t>
            </a:r>
            <a:r>
              <a:rPr lang="en-IN" sz="2200" b="0" i="0" dirty="0">
                <a:solidFill>
                  <a:srgbClr val="212121"/>
                </a:solidFill>
                <a:effectLst/>
                <a:latin typeface="Abadi" panose="020B0604020104020204" pitchFamily="34" charset="0"/>
              </a:rPr>
              <a:t>are usually located far away from the cities.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distance of sites to its proximities</a:t>
            </a:r>
          </a:p>
        </p:txBody>
      </p:sp>
      <p:pic>
        <p:nvPicPr>
          <p:cNvPr id="4" name="Picture 3">
            <a:extLst>
              <a:ext uri="{FF2B5EF4-FFF2-40B4-BE49-F238E27FC236}">
                <a16:creationId xmlns:a16="http://schemas.microsoft.com/office/drawing/2014/main" id="{98B84088-2171-4BDE-BB98-B6F31A65933E}"/>
              </a:ext>
            </a:extLst>
          </p:cNvPr>
          <p:cNvPicPr>
            <a:picLocks noChangeAspect="1"/>
          </p:cNvPicPr>
          <p:nvPr/>
        </p:nvPicPr>
        <p:blipFill rotWithShape="1">
          <a:blip r:embed="rId4"/>
          <a:srcRect l="6217" r="-471" b="4356"/>
          <a:stretch/>
        </p:blipFill>
        <p:spPr>
          <a:xfrm>
            <a:off x="131135" y="2231812"/>
            <a:ext cx="11929730" cy="46049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322798" cy="400110"/>
          </a:xfrm>
          <a:prstGeom prst="rect">
            <a:avLst/>
          </a:prstGeom>
          <a:solidFill>
            <a:srgbClr val="0948CB"/>
          </a:solidFill>
        </p:spPr>
        <p:txBody>
          <a:bodyPr wrap="none" rtlCol="0">
            <a:spAutoFit/>
          </a:bodyPr>
          <a:lstStyle/>
          <a:p>
            <a:r>
              <a:rPr lang="en-US" sz="2000" dirty="0"/>
              <a:t>Section 4</a:t>
            </a:r>
          </a:p>
        </p:txBody>
      </p:sp>
      <p:sp>
        <p:nvSpPr>
          <p:cNvPr id="3" name="Rectangle 2">
            <a:extLst>
              <a:ext uri="{FF2B5EF4-FFF2-40B4-BE49-F238E27FC236}">
                <a16:creationId xmlns:a16="http://schemas.microsoft.com/office/drawing/2014/main" id="{107DDE4D-7209-427D-9E5E-F6A6A356CA5F}"/>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1300" y="1328738"/>
            <a:ext cx="11950700" cy="22098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Selecting All Sites from dropdown, shows pie chart of total successful launch for all four sites.</a:t>
            </a:r>
          </a:p>
          <a:p>
            <a:pPr>
              <a:lnSpc>
                <a:spcPct val="100000"/>
              </a:lnSpc>
              <a:spcBef>
                <a:spcPts val="1400"/>
              </a:spcBef>
            </a:pPr>
            <a:r>
              <a:rPr lang="en-US" sz="2200" dirty="0">
                <a:solidFill>
                  <a:schemeClr val="accent3">
                    <a:lumMod val="25000"/>
                  </a:schemeClr>
                </a:solidFill>
                <a:latin typeface="Abadi"/>
              </a:rPr>
              <a:t>KSC LC-39A has the highest number of success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Compare success rates of all sites</a:t>
            </a:r>
          </a:p>
        </p:txBody>
      </p:sp>
      <p:pic>
        <p:nvPicPr>
          <p:cNvPr id="4" name="Picture 3">
            <a:extLst>
              <a:ext uri="{FF2B5EF4-FFF2-40B4-BE49-F238E27FC236}">
                <a16:creationId xmlns:a16="http://schemas.microsoft.com/office/drawing/2014/main" id="{D565CAFF-D81A-4C66-8EA8-5B541A7366FA}"/>
              </a:ext>
            </a:extLst>
          </p:cNvPr>
          <p:cNvPicPr>
            <a:picLocks noChangeAspect="1"/>
          </p:cNvPicPr>
          <p:nvPr/>
        </p:nvPicPr>
        <p:blipFill rotWithShape="1">
          <a:blip r:embed="rId3"/>
          <a:srcRect t="9101" r="1977" b="29612"/>
          <a:stretch/>
        </p:blipFill>
        <p:spPr>
          <a:xfrm>
            <a:off x="131135" y="2357807"/>
            <a:ext cx="11950995"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7430" y="1832411"/>
            <a:ext cx="10399485" cy="448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accent3">
                    <a:lumMod val="25000"/>
                  </a:schemeClr>
                </a:solidFill>
                <a:latin typeface="Abadi" panose="020B0604020104020204" pitchFamily="34" charset="0"/>
              </a:rPr>
              <a:t>The commercial space age is here, companies are making space travel affordable for everyone. Talking about affordability, the agency that we can first think of is SpaceX which was founded in 2002 by Elon Musk with the goal of reducing space transportation costs. It’s accomplishments include: Sending spacecraft to the International Space Station. </a:t>
            </a:r>
            <a:r>
              <a:rPr lang="en-US" sz="2000" dirty="0" err="1">
                <a:solidFill>
                  <a:schemeClr val="accent3">
                    <a:lumMod val="25000"/>
                  </a:schemeClr>
                </a:solidFill>
                <a:latin typeface="Abadi" panose="020B0604020104020204" pitchFamily="34" charset="0"/>
              </a:rPr>
              <a:t>Starlink</a:t>
            </a:r>
            <a:r>
              <a:rPr lang="en-US" sz="2000" dirty="0">
                <a:solidFill>
                  <a:schemeClr val="accent3">
                    <a:lumMod val="25000"/>
                  </a:schemeClr>
                </a:solidFill>
                <a:latin typeface="Abadi" panose="020B0604020104020204" pitchFamily="34" charset="0"/>
              </a:rPr>
              <a:t>, a satellite internet constellation providing satellite Internet access and many more. </a:t>
            </a:r>
          </a:p>
          <a:p>
            <a:pPr marL="0" indent="0">
              <a:spcBef>
                <a:spcPts val="1400"/>
              </a:spcBef>
              <a:buNone/>
            </a:pPr>
            <a:r>
              <a:rPr lang="en-US" sz="2000" dirty="0">
                <a:solidFill>
                  <a:schemeClr val="accent3">
                    <a:lumMod val="25000"/>
                  </a:schemeClr>
                </a:solidFill>
                <a:latin typeface="Abadi" panose="020B0604020104020204" pitchFamily="34" charset="0"/>
              </a:rPr>
              <a:t>One reason SpaceX can do this is the rocket launches are relatively inexpensive, much of the savings is because SpaceX can reuse the first stage. Therefore, if we can determine if the first stage will land, we can determine the cost of a launch.</a:t>
            </a:r>
          </a:p>
          <a:p>
            <a:pPr marL="0" indent="0">
              <a:spcBef>
                <a:spcPts val="1400"/>
              </a:spcBef>
              <a:buNone/>
            </a:pPr>
            <a:r>
              <a:rPr lang="en-US" sz="2000" dirty="0">
                <a:solidFill>
                  <a:schemeClr val="accent3">
                    <a:lumMod val="25000"/>
                  </a:schemeClr>
                </a:solidFill>
                <a:latin typeface="Abadi" panose="020B0604020104020204" pitchFamily="34" charset="0"/>
              </a:rPr>
              <a:t>As a Data Scientist at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Corp., I will be predicting if the SpaceX Falcon 9 first stage will land successfully, if the first stage can be reused and as a result to determine the price of each launch. I will achieve this by training a machine learning model and use public information to make the required prediction.</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30325"/>
            <a:ext cx="120888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 rate of launch site KSC LC-39A is 76.9%, which denotes out of all the launches from this site, the first stage of most launches land successfully and hence can be reused.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of chosen site</a:t>
            </a:r>
          </a:p>
        </p:txBody>
      </p:sp>
      <p:pic>
        <p:nvPicPr>
          <p:cNvPr id="4" name="Picture 3">
            <a:extLst>
              <a:ext uri="{FF2B5EF4-FFF2-40B4-BE49-F238E27FC236}">
                <a16:creationId xmlns:a16="http://schemas.microsoft.com/office/drawing/2014/main" id="{26A82581-F70B-4094-8A63-A2D177081792}"/>
              </a:ext>
            </a:extLst>
          </p:cNvPr>
          <p:cNvPicPr>
            <a:picLocks noChangeAspect="1"/>
          </p:cNvPicPr>
          <p:nvPr/>
        </p:nvPicPr>
        <p:blipFill rotWithShape="1">
          <a:blip r:embed="rId3"/>
          <a:srcRect t="9145" r="1686" b="34418"/>
          <a:stretch/>
        </p:blipFill>
        <p:spPr>
          <a:xfrm>
            <a:off x="62022" y="2445491"/>
            <a:ext cx="12037829" cy="406171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8438" y="1358900"/>
            <a:ext cx="119935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Altered the range of payload mass by sliding to 3000kg-10000kg.</a:t>
            </a:r>
          </a:p>
          <a:p>
            <a:pPr>
              <a:lnSpc>
                <a:spcPct val="100000"/>
              </a:lnSpc>
              <a:spcBef>
                <a:spcPts val="1400"/>
              </a:spcBef>
            </a:pPr>
            <a:r>
              <a:rPr lang="en-US" sz="2200" dirty="0">
                <a:solidFill>
                  <a:schemeClr val="accent3">
                    <a:lumMod val="25000"/>
                  </a:schemeClr>
                </a:solidFill>
                <a:latin typeface="Abadi"/>
              </a:rPr>
              <a:t>From scatter plot we observe, booster version FT has a high success rate within selected range of payload mass whereas no success with booster version v1.1.</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rate</a:t>
            </a:r>
          </a:p>
        </p:txBody>
      </p:sp>
      <p:pic>
        <p:nvPicPr>
          <p:cNvPr id="4" name="Picture 3">
            <a:extLst>
              <a:ext uri="{FF2B5EF4-FFF2-40B4-BE49-F238E27FC236}">
                <a16:creationId xmlns:a16="http://schemas.microsoft.com/office/drawing/2014/main" id="{E71B6ED6-5827-4B40-A9F7-B6F0A93845D3}"/>
              </a:ext>
            </a:extLst>
          </p:cNvPr>
          <p:cNvPicPr>
            <a:picLocks noChangeAspect="1"/>
          </p:cNvPicPr>
          <p:nvPr/>
        </p:nvPicPr>
        <p:blipFill rotWithShape="1">
          <a:blip r:embed="rId3"/>
          <a:srcRect t="35510" r="1628" b="7853"/>
          <a:stretch/>
        </p:blipFill>
        <p:spPr>
          <a:xfrm>
            <a:off x="116958" y="2721935"/>
            <a:ext cx="12075042" cy="404037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322798" cy="400110"/>
          </a:xfrm>
          <a:prstGeom prst="rect">
            <a:avLst/>
          </a:prstGeom>
          <a:solidFill>
            <a:srgbClr val="0948CB"/>
          </a:solidFill>
        </p:spPr>
        <p:txBody>
          <a:bodyPr wrap="none" rtlCol="0">
            <a:spAutoFit/>
          </a:bodyPr>
          <a:lstStyle/>
          <a:p>
            <a:r>
              <a:rPr lang="en-US" sz="2000" dirty="0"/>
              <a:t>Section 5</a:t>
            </a:r>
          </a:p>
        </p:txBody>
      </p:sp>
      <p:sp>
        <p:nvSpPr>
          <p:cNvPr id="3" name="Rectangle 2">
            <a:extLst>
              <a:ext uri="{FF2B5EF4-FFF2-40B4-BE49-F238E27FC236}">
                <a16:creationId xmlns:a16="http://schemas.microsoft.com/office/drawing/2014/main" id="{A0C75A39-0486-43E0-A750-3E1693A00346}"/>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6329" y="1466850"/>
            <a:ext cx="3551238" cy="42037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four classification models have the same Accuracy Score which is 0.833.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Hence cannot determine the best out of the four models that has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1FA7DF98-4A59-4233-AD02-0AD123E15063}"/>
              </a:ext>
            </a:extLst>
          </p:cNvPr>
          <p:cNvGraphicFramePr/>
          <p:nvPr>
            <p:extLst>
              <p:ext uri="{D42A27DB-BD31-4B8C-83A1-F6EECF244321}">
                <p14:modId xmlns:p14="http://schemas.microsoft.com/office/powerpoint/2010/main" val="985748061"/>
              </p:ext>
            </p:extLst>
          </p:nvPr>
        </p:nvGraphicFramePr>
        <p:xfrm>
          <a:off x="3893879" y="1330620"/>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522413"/>
            <a:ext cx="11649075" cy="3813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observed in previous results, all the four models have the same Accuracy Score and its difficult to determine the best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Matrices of each model depicts similar performance of each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4" name="Picture 13">
            <a:extLst>
              <a:ext uri="{FF2B5EF4-FFF2-40B4-BE49-F238E27FC236}">
                <a16:creationId xmlns:a16="http://schemas.microsoft.com/office/drawing/2014/main" id="{DCFCDF5F-D15B-4820-9900-94AD39CF6544}"/>
              </a:ext>
            </a:extLst>
          </p:cNvPr>
          <p:cNvPicPr>
            <a:picLocks noChangeAspect="1"/>
          </p:cNvPicPr>
          <p:nvPr/>
        </p:nvPicPr>
        <p:blipFill>
          <a:blip r:embed="rId3"/>
          <a:stretch>
            <a:fillRect/>
          </a:stretch>
        </p:blipFill>
        <p:spPr>
          <a:xfrm>
            <a:off x="186066" y="3285759"/>
            <a:ext cx="2996027" cy="2625322"/>
          </a:xfrm>
          <a:prstGeom prst="rect">
            <a:avLst/>
          </a:prstGeom>
        </p:spPr>
      </p:pic>
      <p:pic>
        <p:nvPicPr>
          <p:cNvPr id="16" name="Picture 15">
            <a:extLst>
              <a:ext uri="{FF2B5EF4-FFF2-40B4-BE49-F238E27FC236}">
                <a16:creationId xmlns:a16="http://schemas.microsoft.com/office/drawing/2014/main" id="{4D444782-0773-4EAF-BFB6-ACB0A7D78B67}"/>
              </a:ext>
            </a:extLst>
          </p:cNvPr>
          <p:cNvPicPr>
            <a:picLocks noChangeAspect="1"/>
          </p:cNvPicPr>
          <p:nvPr/>
        </p:nvPicPr>
        <p:blipFill>
          <a:blip r:embed="rId4"/>
          <a:stretch>
            <a:fillRect/>
          </a:stretch>
        </p:blipFill>
        <p:spPr>
          <a:xfrm>
            <a:off x="3306071" y="3274651"/>
            <a:ext cx="2813413" cy="2636430"/>
          </a:xfrm>
          <a:prstGeom prst="rect">
            <a:avLst/>
          </a:prstGeom>
        </p:spPr>
      </p:pic>
      <p:pic>
        <p:nvPicPr>
          <p:cNvPr id="18" name="Picture 17">
            <a:extLst>
              <a:ext uri="{FF2B5EF4-FFF2-40B4-BE49-F238E27FC236}">
                <a16:creationId xmlns:a16="http://schemas.microsoft.com/office/drawing/2014/main" id="{23E626E0-F257-4BF0-882C-C7A7A84859FC}"/>
              </a:ext>
            </a:extLst>
          </p:cNvPr>
          <p:cNvPicPr>
            <a:picLocks noChangeAspect="1"/>
          </p:cNvPicPr>
          <p:nvPr/>
        </p:nvPicPr>
        <p:blipFill>
          <a:blip r:embed="rId5"/>
          <a:stretch>
            <a:fillRect/>
          </a:stretch>
        </p:blipFill>
        <p:spPr>
          <a:xfrm>
            <a:off x="6257713" y="3285758"/>
            <a:ext cx="2777013" cy="2662807"/>
          </a:xfrm>
          <a:prstGeom prst="rect">
            <a:avLst/>
          </a:prstGeom>
        </p:spPr>
      </p:pic>
      <p:pic>
        <p:nvPicPr>
          <p:cNvPr id="20" name="Picture 19">
            <a:extLst>
              <a:ext uri="{FF2B5EF4-FFF2-40B4-BE49-F238E27FC236}">
                <a16:creationId xmlns:a16="http://schemas.microsoft.com/office/drawing/2014/main" id="{52F13AE3-2659-47A9-90DA-E5A2B1AAEAE0}"/>
              </a:ext>
            </a:extLst>
          </p:cNvPr>
          <p:cNvPicPr>
            <a:picLocks noChangeAspect="1"/>
          </p:cNvPicPr>
          <p:nvPr/>
        </p:nvPicPr>
        <p:blipFill>
          <a:blip r:embed="rId6"/>
          <a:stretch>
            <a:fillRect/>
          </a:stretch>
        </p:blipFill>
        <p:spPr>
          <a:xfrm>
            <a:off x="9172105" y="3253860"/>
            <a:ext cx="2748765" cy="2678133"/>
          </a:xfrm>
          <a:prstGeom prst="rect">
            <a:avLst/>
          </a:prstGeom>
        </p:spPr>
      </p:pic>
      <p:sp>
        <p:nvSpPr>
          <p:cNvPr id="21" name="TextBox 20">
            <a:extLst>
              <a:ext uri="{FF2B5EF4-FFF2-40B4-BE49-F238E27FC236}">
                <a16:creationId xmlns:a16="http://schemas.microsoft.com/office/drawing/2014/main" id="{EDC2FB6E-4F77-4DC5-8997-7010F5932AE8}"/>
              </a:ext>
            </a:extLst>
          </p:cNvPr>
          <p:cNvSpPr txBox="1"/>
          <p:nvPr/>
        </p:nvSpPr>
        <p:spPr>
          <a:xfrm>
            <a:off x="556206" y="6049925"/>
            <a:ext cx="2255746" cy="369332"/>
          </a:xfrm>
          <a:prstGeom prst="rect">
            <a:avLst/>
          </a:prstGeom>
          <a:noFill/>
        </p:spPr>
        <p:txBody>
          <a:bodyPr wrap="none" rtlCol="0">
            <a:spAutoFit/>
          </a:bodyPr>
          <a:lstStyle/>
          <a:p>
            <a:r>
              <a:rPr lang="en-IN" dirty="0">
                <a:solidFill>
                  <a:schemeClr val="bg1"/>
                </a:solidFill>
              </a:rPr>
              <a:t>Logistic Regression</a:t>
            </a:r>
          </a:p>
        </p:txBody>
      </p:sp>
      <p:sp>
        <p:nvSpPr>
          <p:cNvPr id="22" name="TextBox 21">
            <a:extLst>
              <a:ext uri="{FF2B5EF4-FFF2-40B4-BE49-F238E27FC236}">
                <a16:creationId xmlns:a16="http://schemas.microsoft.com/office/drawing/2014/main" id="{2BEB99B8-851C-4AD6-96C1-DA9444E45524}"/>
              </a:ext>
            </a:extLst>
          </p:cNvPr>
          <p:cNvSpPr txBox="1"/>
          <p:nvPr/>
        </p:nvSpPr>
        <p:spPr>
          <a:xfrm>
            <a:off x="4467406" y="6053837"/>
            <a:ext cx="673582" cy="369332"/>
          </a:xfrm>
          <a:prstGeom prst="rect">
            <a:avLst/>
          </a:prstGeom>
          <a:noFill/>
        </p:spPr>
        <p:txBody>
          <a:bodyPr wrap="none" rtlCol="0">
            <a:spAutoFit/>
          </a:bodyPr>
          <a:lstStyle/>
          <a:p>
            <a:r>
              <a:rPr lang="en-IN" dirty="0">
                <a:solidFill>
                  <a:schemeClr val="bg1"/>
                </a:solidFill>
              </a:rPr>
              <a:t>SVM</a:t>
            </a:r>
          </a:p>
        </p:txBody>
      </p:sp>
      <p:sp>
        <p:nvSpPr>
          <p:cNvPr id="23" name="TextBox 22">
            <a:extLst>
              <a:ext uri="{FF2B5EF4-FFF2-40B4-BE49-F238E27FC236}">
                <a16:creationId xmlns:a16="http://schemas.microsoft.com/office/drawing/2014/main" id="{6634953C-FDE5-45F7-991D-ECC862AF6CD1}"/>
              </a:ext>
            </a:extLst>
          </p:cNvPr>
          <p:cNvSpPr txBox="1"/>
          <p:nvPr/>
        </p:nvSpPr>
        <p:spPr>
          <a:xfrm>
            <a:off x="6890048" y="6049925"/>
            <a:ext cx="1662635" cy="369332"/>
          </a:xfrm>
          <a:prstGeom prst="rect">
            <a:avLst/>
          </a:prstGeom>
          <a:noFill/>
        </p:spPr>
        <p:txBody>
          <a:bodyPr wrap="none" rtlCol="0">
            <a:spAutoFit/>
          </a:bodyPr>
          <a:lstStyle/>
          <a:p>
            <a:r>
              <a:rPr lang="en-IN" dirty="0">
                <a:solidFill>
                  <a:schemeClr val="bg1"/>
                </a:solidFill>
              </a:rPr>
              <a:t>Decision Tree</a:t>
            </a:r>
          </a:p>
        </p:txBody>
      </p:sp>
      <p:sp>
        <p:nvSpPr>
          <p:cNvPr id="24" name="TextBox 23">
            <a:extLst>
              <a:ext uri="{FF2B5EF4-FFF2-40B4-BE49-F238E27FC236}">
                <a16:creationId xmlns:a16="http://schemas.microsoft.com/office/drawing/2014/main" id="{4A74E877-6147-49FB-B472-96A5B1883538}"/>
              </a:ext>
            </a:extLst>
          </p:cNvPr>
          <p:cNvSpPr txBox="1"/>
          <p:nvPr/>
        </p:nvSpPr>
        <p:spPr>
          <a:xfrm>
            <a:off x="9380048" y="6049925"/>
            <a:ext cx="2371162" cy="369332"/>
          </a:xfrm>
          <a:prstGeom prst="rect">
            <a:avLst/>
          </a:prstGeom>
          <a:noFill/>
        </p:spPr>
        <p:txBody>
          <a:bodyPr wrap="none" rtlCol="0">
            <a:spAutoFit/>
          </a:bodyPr>
          <a:lstStyle/>
          <a:p>
            <a:r>
              <a:rPr lang="en-IN" dirty="0">
                <a:solidFill>
                  <a:schemeClr val="bg1"/>
                </a:solidFill>
              </a:rPr>
              <a:t>K-Nearest </a:t>
            </a:r>
            <a:r>
              <a:rPr lang="en-IN" dirty="0" err="1">
                <a:solidFill>
                  <a:schemeClr val="bg1"/>
                </a:solidFill>
              </a:rPr>
              <a:t>Neighbor</a:t>
            </a:r>
            <a:endParaRPr lang="en-IN" dirty="0">
              <a:solidFill>
                <a:schemeClr val="bg1"/>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83943" y="1598392"/>
            <a:ext cx="10972800" cy="4351337"/>
          </a:xfrm>
          <a:prstGeom prst="rect">
            <a:avLst/>
          </a:prstGeom>
        </p:spPr>
        <p:txBody>
          <a:bodyPr>
            <a:normAutofit/>
          </a:bodyPr>
          <a:lstStyle/>
          <a:p>
            <a:pPr marL="0" indent="0">
              <a:buNone/>
            </a:pPr>
            <a:endParaRPr lang="en-US" dirty="0">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Launch Site </a:t>
            </a:r>
            <a:r>
              <a:rPr lang="en-IN" b="0" i="0" dirty="0">
                <a:solidFill>
                  <a:srgbClr val="212121"/>
                </a:solidFill>
                <a:effectLst/>
                <a:latin typeface="Abadi" panose="020B0604020104020204" pitchFamily="34" charset="0"/>
              </a:rPr>
              <a:t>KSC LC-39A</a:t>
            </a:r>
            <a:r>
              <a:rPr lang="en-US" dirty="0">
                <a:solidFill>
                  <a:schemeClr val="accent3">
                    <a:lumMod val="25000"/>
                  </a:schemeClr>
                </a:solidFill>
                <a:latin typeface="Abadi" panose="020B0604020104020204" pitchFamily="34" charset="0"/>
              </a:rPr>
              <a:t> has the highest success rate of landing and is more preferable for launches where first stage needs to be reused.</a:t>
            </a:r>
          </a:p>
          <a:p>
            <a:pPr>
              <a:lnSpc>
                <a:spcPct val="100000"/>
              </a:lnSpc>
              <a:spcBef>
                <a:spcPts val="1400"/>
              </a:spcBef>
            </a:pPr>
            <a:r>
              <a:rPr lang="en-US" dirty="0">
                <a:solidFill>
                  <a:schemeClr val="accent3">
                    <a:lumMod val="25000"/>
                  </a:schemeClr>
                </a:solidFill>
                <a:latin typeface="Abadi" panose="020B0604020104020204" pitchFamily="34" charset="0"/>
              </a:rPr>
              <a:t>To have more successful landings, orbits ES-L1, GEO, HEO, SSO can be chosen.</a:t>
            </a:r>
          </a:p>
          <a:p>
            <a:pPr>
              <a:lnSpc>
                <a:spcPct val="100000"/>
              </a:lnSpc>
              <a:spcBef>
                <a:spcPts val="1400"/>
              </a:spcBef>
            </a:pPr>
            <a:r>
              <a:rPr lang="en-US" dirty="0">
                <a:solidFill>
                  <a:schemeClr val="accent3">
                    <a:lumMod val="25000"/>
                  </a:schemeClr>
                </a:solidFill>
                <a:latin typeface="Abadi" panose="020B0604020104020204" pitchFamily="34" charset="0"/>
              </a:rPr>
              <a:t>As the number of flight increases, the first stage is more likely to land successfully, thereby more chances of it to be reused.</a:t>
            </a:r>
          </a:p>
          <a:p>
            <a:pPr>
              <a:lnSpc>
                <a:spcPct val="100000"/>
              </a:lnSpc>
              <a:spcBef>
                <a:spcPts val="1400"/>
              </a:spcBef>
            </a:pPr>
            <a:r>
              <a:rPr lang="en-US" dirty="0">
                <a:solidFill>
                  <a:schemeClr val="accent3">
                    <a:lumMod val="25000"/>
                  </a:schemeClr>
                </a:solidFill>
                <a:latin typeface="Abadi" panose="020B0604020104020204" pitchFamily="34" charset="0"/>
              </a:rPr>
              <a:t>The best accuracy of classification model is 0.833.</a:t>
            </a:r>
          </a:p>
          <a:p>
            <a:pPr>
              <a:lnSpc>
                <a:spcPct val="100000"/>
              </a:lnSpc>
              <a:spcBef>
                <a:spcPts val="1400"/>
              </a:spcBef>
            </a:pPr>
            <a:r>
              <a:rPr lang="en-US" dirty="0">
                <a:solidFill>
                  <a:schemeClr val="accent3">
                    <a:lumMod val="25000"/>
                  </a:schemeClr>
                </a:solidFill>
                <a:latin typeface="Abadi" panose="020B0604020104020204" pitchFamily="34" charset="0"/>
              </a:rPr>
              <a:t>Starting from 2013, there has been an increase in successful landings and so with the classification model we may predict an increase in successful first stage landings which will lead to cost reduction of each launch.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412875"/>
            <a:ext cx="115046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Python code to obtain the Test Accuracy Score using the method </a:t>
            </a:r>
            <a:r>
              <a:rPr lang="en-US" sz="2200" dirty="0" err="1">
                <a:solidFill>
                  <a:schemeClr val="accent3">
                    <a:lumMod val="25000"/>
                  </a:schemeClr>
                </a:solidFill>
                <a:latin typeface="Abadi" panose="020B0604020104020204" pitchFamily="34" charset="0"/>
              </a:rPr>
              <a:t>accuracy_score</a:t>
            </a:r>
            <a:r>
              <a:rPr lang="en-US" sz="2200" dirty="0">
                <a:solidFill>
                  <a:schemeClr val="accent3">
                    <a:lumMod val="25000"/>
                  </a:schemeClr>
                </a:solidFill>
                <a:latin typeface="Abadi" panose="020B0604020104020204" pitchFamily="34" charset="0"/>
              </a:rPr>
              <a:t>() and comparing with the models created is as below:</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0CAACF61-8510-4516-BE3C-B8593351A40A}"/>
              </a:ext>
            </a:extLst>
          </p:cNvPr>
          <p:cNvPicPr>
            <a:picLocks noChangeAspect="1"/>
          </p:cNvPicPr>
          <p:nvPr/>
        </p:nvPicPr>
        <p:blipFill>
          <a:blip r:embed="rId4"/>
          <a:stretch>
            <a:fillRect/>
          </a:stretch>
        </p:blipFill>
        <p:spPr>
          <a:xfrm>
            <a:off x="64124" y="2594344"/>
            <a:ext cx="12063751" cy="285126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8547D-25D1-41A7-9CBD-5AF5D33BAD4C}"/>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IBM Skills Network Logo - Horizontal-noai copy.png">
            <a:extLst>
              <a:ext uri="{FF2B5EF4-FFF2-40B4-BE49-F238E27FC236}">
                <a16:creationId xmlns:a16="http://schemas.microsoft.com/office/drawing/2014/main" id="{F68C6077-A017-4D27-AA26-12408B4094B4}"/>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322798" cy="400110"/>
          </a:xfrm>
          <a:prstGeom prst="rect">
            <a:avLst/>
          </a:prstGeom>
          <a:solidFill>
            <a:srgbClr val="0948CB"/>
          </a:solidFill>
        </p:spPr>
        <p:txBody>
          <a:bodyPr wrap="none" rtlCol="0">
            <a:spAutoFit/>
          </a:bodyPr>
          <a:lstStyle/>
          <a:p>
            <a:r>
              <a:rPr lang="en-US" sz="2000" dirty="0"/>
              <a:t>Section 1</a:t>
            </a:r>
          </a:p>
        </p:txBody>
      </p:sp>
      <p:sp>
        <p:nvSpPr>
          <p:cNvPr id="4" name="Rectangle 3">
            <a:extLst>
              <a:ext uri="{FF2B5EF4-FFF2-40B4-BE49-F238E27FC236}">
                <a16:creationId xmlns:a16="http://schemas.microsoft.com/office/drawing/2014/main" id="{79A2A89D-18CF-47F1-99F3-2C8B1B962515}"/>
              </a:ext>
            </a:extLst>
          </p:cNvPr>
          <p:cNvSpPr/>
          <p:nvPr/>
        </p:nvSpPr>
        <p:spPr>
          <a:xfrm>
            <a:off x="85060" y="74428"/>
            <a:ext cx="12004159" cy="6687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
                                            <p:txEl>
                                              <p:pRg st="0" end="0"/>
                                            </p:txEl>
                                          </p:spTgt>
                                        </p:tgtEl>
                                        <p:attrNameLst>
                                          <p:attrName>style.color</p:attrName>
                                        </p:attrNameLst>
                                      </p:cBhvr>
                                      <p:to>
                                        <a:schemeClr val="bg1"/>
                                      </p:to>
                                    </p:animClr>
                                    <p:animClr clrSpc="rgb" dir="cw">
                                      <p:cBhvr>
                                        <p:cTn id="7" dur="250" autoRev="1" fill="remove"/>
                                        <p:tgtEl>
                                          <p:spTgt spid="2">
                                            <p:txEl>
                                              <p:pRg st="0" end="0"/>
                                            </p:txEl>
                                          </p:spTgt>
                                        </p:tgtEl>
                                        <p:attrNameLst>
                                          <p:attrName>fillcolor</p:attrName>
                                        </p:attrNameLst>
                                      </p:cBhvr>
                                      <p:to>
                                        <a:schemeClr val="bg1"/>
                                      </p:to>
                                    </p:animClr>
                                    <p:set>
                                      <p:cBhvr>
                                        <p:cTn id="8" dur="250" autoRev="1" fill="remove"/>
                                        <p:tgtEl>
                                          <p:spTgt spid="2">
                                            <p:txEl>
                                              <p:pRg st="0" end="0"/>
                                            </p:txEl>
                                          </p:spTgt>
                                        </p:tgtEl>
                                        <p:attrNameLst>
                                          <p:attrName>fill.type</p:attrName>
                                        </p:attrNameLst>
                                      </p:cBhvr>
                                      <p:to>
                                        <p:strVal val="solid"/>
                                      </p:to>
                                    </p:set>
                                    <p:set>
                                      <p:cBhvr>
                                        <p:cTn id="9" dur="25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endParaRPr lang="en-US" dirty="0"/>
          </a:p>
          <a:p>
            <a:endParaRPr lang="en-US" dirty="0"/>
          </a:p>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27322" y="1325628"/>
            <a:ext cx="11313042" cy="523664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1400"/>
              </a:spcBef>
              <a:buNone/>
            </a:pPr>
            <a:r>
              <a:rPr lang="en-US" sz="2000" b="1" dirty="0">
                <a:solidFill>
                  <a:srgbClr val="0B49CB"/>
                </a:solidFill>
                <a:effectLst>
                  <a:outerShdw blurRad="38100" dist="38100" dir="2700000" algn="tl">
                    <a:srgbClr val="000000">
                      <a:alpha val="43137"/>
                    </a:srgbClr>
                  </a:outerShdw>
                </a:effectLst>
                <a:latin typeface="Abadi" panose="020B0604020104020204" pitchFamily="34" charset="0"/>
              </a:rPr>
              <a:t>Summary</a:t>
            </a:r>
          </a:p>
          <a:p>
            <a:pPr>
              <a:lnSpc>
                <a:spcPct val="120000"/>
              </a:lnSpc>
              <a:spcBef>
                <a:spcPts val="0"/>
              </a:spcBef>
            </a:pPr>
            <a:r>
              <a:rPr lang="en-US" sz="2000" dirty="0">
                <a:solidFill>
                  <a:schemeClr val="bg1"/>
                </a:solidFill>
                <a:latin typeface="Abadi" panose="020B0604020104020204" pitchFamily="34" charset="0"/>
              </a:rPr>
              <a:t>Data collection methodology:</a:t>
            </a:r>
          </a:p>
          <a:p>
            <a:pPr lvl="1">
              <a:lnSpc>
                <a:spcPct val="120000"/>
              </a:lnSpc>
              <a:spcBef>
                <a:spcPts val="0"/>
              </a:spcBef>
            </a:pPr>
            <a:r>
              <a:rPr lang="en-US" sz="2000" dirty="0">
                <a:solidFill>
                  <a:schemeClr val="bg1"/>
                </a:solidFill>
                <a:latin typeface="Abadi" panose="020B0604020104020204" pitchFamily="34" charset="0"/>
              </a:rPr>
              <a:t>O</a:t>
            </a:r>
            <a:r>
              <a:rPr lang="en-US" sz="2000" b="0" i="0" dirty="0">
                <a:solidFill>
                  <a:schemeClr val="bg1"/>
                </a:solidFill>
                <a:effectLst/>
                <a:latin typeface="Abadi" panose="020B0604020104020204" pitchFamily="34" charset="0"/>
              </a:rPr>
              <a:t>btained the launch data </a:t>
            </a:r>
            <a:r>
              <a:rPr lang="en-US" sz="2000" dirty="0">
                <a:solidFill>
                  <a:schemeClr val="bg1"/>
                </a:solidFill>
                <a:latin typeface="Abadi" panose="020B0604020104020204" pitchFamily="34" charset="0"/>
              </a:rPr>
              <a:t>from </a:t>
            </a:r>
            <a:r>
              <a:rPr lang="en-US" sz="2000" b="0" i="0" dirty="0">
                <a:solidFill>
                  <a:schemeClr val="bg1"/>
                </a:solidFill>
                <a:effectLst/>
                <a:latin typeface="Abadi" panose="020B0604020104020204" pitchFamily="34" charset="0"/>
              </a:rPr>
              <a:t>SpaceX REST API &amp; also by Web Scrapping with Beautiful Soup. </a:t>
            </a:r>
            <a:endParaRPr lang="en-US" sz="2000" dirty="0">
              <a:solidFill>
                <a:schemeClr val="bg1"/>
              </a:solidFill>
              <a:latin typeface="Abadi" panose="020B0604020104020204" pitchFamily="34" charset="0"/>
            </a:endParaRPr>
          </a:p>
          <a:p>
            <a:pPr>
              <a:lnSpc>
                <a:spcPct val="120000"/>
              </a:lnSpc>
              <a:spcBef>
                <a:spcPts val="1400"/>
              </a:spcBef>
            </a:pPr>
            <a:r>
              <a:rPr lang="en-US" sz="2000" dirty="0">
                <a:solidFill>
                  <a:schemeClr val="bg1"/>
                </a:solidFill>
                <a:latin typeface="Abadi" panose="020B0604020104020204" pitchFamily="34" charset="0"/>
              </a:rPr>
              <a:t>Perform data wrangling:</a:t>
            </a:r>
          </a:p>
          <a:p>
            <a:pPr lvl="1">
              <a:lnSpc>
                <a:spcPct val="120000"/>
              </a:lnSpc>
              <a:spcBef>
                <a:spcPts val="0"/>
              </a:spcBef>
            </a:pPr>
            <a:r>
              <a:rPr lang="en-US" sz="2000" dirty="0">
                <a:solidFill>
                  <a:schemeClr val="bg1"/>
                </a:solidFill>
                <a:latin typeface="Abadi" panose="020B0604020104020204" pitchFamily="34" charset="0"/>
              </a:rPr>
              <a:t>The booster landings outcomes are converted to training labels using Exploratory data analysis.</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lvl="1">
              <a:lnSpc>
                <a:spcPct val="120000"/>
              </a:lnSpc>
              <a:spcBef>
                <a:spcPts val="0"/>
              </a:spcBef>
            </a:pPr>
            <a:r>
              <a:rPr lang="en-US" sz="2000" dirty="0">
                <a:solidFill>
                  <a:schemeClr val="accent3">
                    <a:lumMod val="25000"/>
                  </a:schemeClr>
                </a:solidFill>
                <a:latin typeface="Abadi"/>
              </a:rPr>
              <a:t>Performed visualization with pandas &amp; matplotlib and executed SQL queries for EDA.</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a:lnSpc>
                <a:spcPct val="120000"/>
              </a:lnSpc>
              <a:spcBef>
                <a:spcPts val="0"/>
              </a:spcBef>
            </a:pPr>
            <a:r>
              <a:rPr lang="en-US" sz="2000" dirty="0">
                <a:solidFill>
                  <a:schemeClr val="accent3">
                    <a:lumMod val="25000"/>
                  </a:schemeClr>
                </a:solidFill>
                <a:latin typeface="Abadi"/>
              </a:rPr>
              <a:t>Used Folium maps to find geographical patterns and built a dashboard with the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 to get more insights.</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0"/>
              </a:spcBef>
            </a:pPr>
            <a:r>
              <a:rPr lang="en-US" sz="2000" dirty="0">
                <a:solidFill>
                  <a:schemeClr val="accent3">
                    <a:lumMod val="25000"/>
                  </a:schemeClr>
                </a:solidFill>
                <a:latin typeface="Abadi"/>
              </a:rPr>
              <a:t>Built machine learning models to make the prediction and find best model.</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5504"/>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step of Collecting SpaceX Falcon 9 launch data is fulfilled using two methodologies as follows:</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857250" lvl="1" indent="-457200">
              <a:spcBef>
                <a:spcPts val="1400"/>
              </a:spcBef>
              <a:buFont typeface="+mj-lt"/>
              <a:buAutoNum type="arabicParenR"/>
            </a:pPr>
            <a:r>
              <a:rPr lang="en-US" sz="2200" u="sng" dirty="0">
                <a:solidFill>
                  <a:schemeClr val="accent3">
                    <a:lumMod val="25000"/>
                  </a:schemeClr>
                </a:solidFill>
                <a:latin typeface="Abadi" panose="020B0604020104020204" pitchFamily="34" charset="0"/>
              </a:rPr>
              <a:t>From API:-</a:t>
            </a:r>
            <a:r>
              <a:rPr lang="en-US" sz="2200" dirty="0">
                <a:solidFill>
                  <a:schemeClr val="accent3">
                    <a:lumMod val="25000"/>
                  </a:schemeClr>
                </a:solidFill>
                <a:latin typeface="Abadi" panose="020B0604020104020204" pitchFamily="34" charset="0"/>
              </a:rPr>
              <a:t> using the get() method from requests library the launch data is collected from SpaceX REST API.</a:t>
            </a:r>
          </a:p>
          <a:p>
            <a:pPr marL="857250" lvl="1" indent="-457200">
              <a:spcBef>
                <a:spcPts val="1400"/>
              </a:spcBef>
              <a:buFont typeface="+mj-lt"/>
              <a:buAutoNum type="arabicParenR"/>
            </a:pPr>
            <a:r>
              <a:rPr lang="en-US" sz="2200" u="sng" dirty="0">
                <a:solidFill>
                  <a:schemeClr val="accent3">
                    <a:lumMod val="25000"/>
                  </a:schemeClr>
                </a:solidFill>
                <a:latin typeface="Abadi" panose="020B0604020104020204" pitchFamily="34" charset="0"/>
              </a:rPr>
              <a:t>From Web Page:-</a:t>
            </a:r>
            <a:r>
              <a:rPr lang="en-US" sz="2200" dirty="0">
                <a:solidFill>
                  <a:schemeClr val="accent3">
                    <a:lumMod val="25000"/>
                  </a:schemeClr>
                </a:solidFill>
                <a:latin typeface="Abadi" panose="020B0604020104020204" pitchFamily="34" charset="0"/>
              </a:rPr>
              <a:t> web scrapping Falcon 9 </a:t>
            </a:r>
            <a:r>
              <a:rPr lang="en-US" sz="2400" b="0" i="0" dirty="0">
                <a:solidFill>
                  <a:schemeClr val="bg1"/>
                </a:solidFill>
                <a:effectLst/>
                <a:latin typeface="OpenSans"/>
              </a:rPr>
              <a:t>historical</a:t>
            </a:r>
            <a:r>
              <a:rPr lang="en-US" sz="2200" dirty="0">
                <a:solidFill>
                  <a:schemeClr val="accent3">
                    <a:lumMod val="25000"/>
                  </a:schemeClr>
                </a:solidFill>
                <a:latin typeface="Abadi" panose="020B0604020104020204" pitchFamily="34" charset="0"/>
              </a:rPr>
              <a:t> launch records from Wikipedia webpage </a:t>
            </a:r>
            <a:r>
              <a:rPr lang="en-US" sz="2400" b="0" i="0" dirty="0">
                <a:solidFill>
                  <a:schemeClr val="bg1"/>
                </a:solidFill>
                <a:effectLst/>
                <a:latin typeface="OpenSans"/>
              </a:rPr>
              <a:t>titled ‘List of Falcon 9 and Falcon heavy launches’</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endParaRPr lang="en-US" sz="2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1238" y="1800225"/>
            <a:ext cx="6100762" cy="464343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1390" y="1485412"/>
            <a:ext cx="5461000" cy="48339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Requested rocket launch data from SpaceX API using get() method from requests library.</a:t>
            </a:r>
          </a:p>
          <a:p>
            <a:pPr>
              <a:lnSpc>
                <a:spcPct val="100000"/>
              </a:lnSpc>
              <a:spcBef>
                <a:spcPts val="1400"/>
              </a:spcBef>
            </a:pPr>
            <a:r>
              <a:rPr lang="en-US" sz="2200" dirty="0">
                <a:solidFill>
                  <a:schemeClr val="accent3">
                    <a:lumMod val="25000"/>
                  </a:schemeClr>
                </a:solidFill>
                <a:latin typeface="Abadi"/>
              </a:rPr>
              <a:t>Parsed the launch data to a JSON and then converted it 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Removed irrelevant features and removed all launches data except the Falcon 9 launches.</a:t>
            </a:r>
          </a:p>
          <a:p>
            <a:pPr>
              <a:lnSpc>
                <a:spcPct val="100000"/>
              </a:lnSpc>
              <a:spcBef>
                <a:spcPts val="1400"/>
              </a:spcBef>
            </a:pPr>
            <a:r>
              <a:rPr lang="en-US" sz="2200" dirty="0">
                <a:solidFill>
                  <a:schemeClr val="accent3">
                    <a:lumMod val="25000"/>
                  </a:schemeClr>
                </a:solidFill>
                <a:latin typeface="Abadi"/>
              </a:rPr>
              <a:t>Replaced missing values with the mean of respective column.</a:t>
            </a:r>
          </a:p>
          <a:p>
            <a:pPr marL="0" indent="0" algn="l">
              <a:buNone/>
            </a:pPr>
            <a:endParaRPr lang="en-US" sz="2200" dirty="0">
              <a:solidFill>
                <a:schemeClr val="accent3">
                  <a:lumMod val="25000"/>
                </a:schemeClr>
              </a:solidFill>
              <a:latin typeface="Abadi" panose="020B0604020104020204" pitchFamily="34" charset="0"/>
            </a:endParaRPr>
          </a:p>
          <a:p>
            <a:pPr marL="0" indent="0" algn="l">
              <a:buNone/>
            </a:pPr>
            <a:endParaRPr lang="en-US" sz="2200" dirty="0">
              <a:solidFill>
                <a:schemeClr val="accent3">
                  <a:lumMod val="25000"/>
                </a:schemeClr>
              </a:solidFill>
              <a:latin typeface="Abadi" panose="020B0604020104020204" pitchFamily="34" charset="0"/>
            </a:endParaRPr>
          </a:p>
          <a:p>
            <a:pPr algn="l">
              <a:buFont typeface="Wingdings" panose="05000000000000000000" pitchFamily="2" charset="2"/>
              <a:buChar char="v"/>
            </a:pPr>
            <a:r>
              <a:rPr lang="en-US" sz="2200" dirty="0">
                <a:solidFill>
                  <a:schemeClr val="accent3">
                    <a:lumMod val="25000"/>
                  </a:schemeClr>
                </a:solidFill>
                <a:latin typeface="Abadi" panose="020B0604020104020204" pitchFamily="34" charset="0"/>
              </a:rPr>
              <a:t>GitHub URL of the completed </a:t>
            </a:r>
            <a:r>
              <a:rPr lang="en-IN" sz="2200" dirty="0">
                <a:solidFill>
                  <a:schemeClr val="accent3">
                    <a:lumMod val="25000"/>
                  </a:schemeClr>
                </a:solidFill>
                <a:latin typeface="Abadi" panose="020B0604020104020204" pitchFamily="34" charset="0"/>
              </a:rPr>
              <a:t>Data</a:t>
            </a:r>
            <a:r>
              <a:rPr lang="en-IN" sz="2200" b="1" dirty="0">
                <a:solidFill>
                  <a:schemeClr val="accent3">
                    <a:lumMod val="25000"/>
                  </a:schemeClr>
                </a:solidFill>
                <a:latin typeface="-apple-system"/>
              </a:rPr>
              <a:t> </a:t>
            </a:r>
            <a:r>
              <a:rPr lang="en-IN" sz="2200" i="0" dirty="0">
                <a:solidFill>
                  <a:schemeClr val="bg1"/>
                </a:solidFill>
                <a:effectLst/>
                <a:latin typeface="Abadi" panose="020B0604020104020204" pitchFamily="34" charset="0"/>
              </a:rPr>
              <a:t>Collection API notebook – </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Projects-Data-Science/Data Collection API </a:t>
            </a:r>
            <a:r>
              <a:rPr lang="en-US" sz="1600" dirty="0" err="1">
                <a:solidFill>
                  <a:srgbClr val="0B49CB"/>
                </a:solidFill>
                <a:hlinkClick r:id="rId4">
                  <a:extLst>
                    <a:ext uri="{A12FA001-AC4F-418D-AE19-62706E023703}">
                      <ahyp:hlinkClr xmlns:ahyp="http://schemas.microsoft.com/office/drawing/2018/hyperlinkcolor" val="tx"/>
                    </a:ext>
                  </a:extLst>
                </a:hlinkClick>
              </a:rPr>
              <a:t>notebook.ipynb</a:t>
            </a:r>
            <a:r>
              <a:rPr lang="en-US" sz="1600" dirty="0">
                <a:solidFill>
                  <a:srgbClr val="0B49CB"/>
                </a:solidFill>
                <a:hlinkClick r:id="rId4">
                  <a:extLst>
                    <a:ext uri="{A12FA001-AC4F-418D-AE19-62706E023703}">
                      <ahyp:hlinkClr xmlns:ahyp="http://schemas.microsoft.com/office/drawing/2018/hyperlinkcolor" val="tx"/>
                    </a:ext>
                  </a:extLst>
                </a:hlinkClick>
              </a:rPr>
              <a:t> at main · </a:t>
            </a:r>
            <a:r>
              <a:rPr lang="en-US" sz="1600" dirty="0" err="1">
                <a:solidFill>
                  <a:srgbClr val="0B49CB"/>
                </a:solidFill>
                <a:hlinkClick r:id="rId4">
                  <a:extLst>
                    <a:ext uri="{A12FA001-AC4F-418D-AE19-62706E023703}">
                      <ahyp:hlinkClr xmlns:ahyp="http://schemas.microsoft.com/office/drawing/2018/hyperlinkcolor" val="tx"/>
                    </a:ext>
                  </a:extLst>
                </a:hlinkClick>
              </a:rPr>
              <a:t>ShirsaM</a:t>
            </a:r>
            <a:r>
              <a:rPr lang="en-US" sz="16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IN" sz="1600" i="0" dirty="0">
              <a:solidFill>
                <a:srgbClr val="0B49CB"/>
              </a:solidFill>
              <a:effectLst/>
              <a:latin typeface="Abadi" panose="020B0604020104020204" pitchFamily="34" charset="0"/>
            </a:endParaRPr>
          </a:p>
          <a:p>
            <a:pPr algn="l"/>
            <a:endParaRPr lang="en-IN" sz="2200" i="0" dirty="0">
              <a:solidFill>
                <a:schemeClr val="bg1"/>
              </a:solidFill>
              <a:effectLst/>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2" name="Picture 11">
            <a:extLst>
              <a:ext uri="{FF2B5EF4-FFF2-40B4-BE49-F238E27FC236}">
                <a16:creationId xmlns:a16="http://schemas.microsoft.com/office/drawing/2014/main" id="{2509240E-AA4B-4763-8DA6-0DDDF8E2F6CB}"/>
              </a:ext>
            </a:extLst>
          </p:cNvPr>
          <p:cNvPicPr>
            <a:picLocks noChangeAspect="1"/>
          </p:cNvPicPr>
          <p:nvPr/>
        </p:nvPicPr>
        <p:blipFill rotWithShape="1">
          <a:blip r:embed="rId5"/>
          <a:srcRect l="3364" t="2384" r="3074" b="1571"/>
          <a:stretch/>
        </p:blipFill>
        <p:spPr>
          <a:xfrm>
            <a:off x="5652390" y="1330620"/>
            <a:ext cx="6447461" cy="54104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6447" y="1500020"/>
            <a:ext cx="5372100" cy="5167313"/>
          </a:xfrm>
          <a:prstGeom prst="rect">
            <a:avLst/>
          </a:prstGeom>
        </p:spPr>
        <p:txBody>
          <a:bodyPr lIns="91440" tIns="45720" rIns="91440" bIns="45720" anchor="t">
            <a:noAutofit/>
          </a:bodyPr>
          <a:lstStyle/>
          <a:p>
            <a:pPr>
              <a:lnSpc>
                <a:spcPct val="100000"/>
              </a:lnSpc>
              <a:spcBef>
                <a:spcPts val="1400"/>
              </a:spcBef>
            </a:pPr>
            <a:r>
              <a:rPr lang="en-US" dirty="0">
                <a:solidFill>
                  <a:schemeClr val="bg1"/>
                </a:solidFill>
                <a:latin typeface="Abadi" panose="020B0604020104020204" pitchFamily="34" charset="0"/>
              </a:rPr>
              <a:t>P</a:t>
            </a:r>
            <a:r>
              <a:rPr lang="en-US" b="0" i="0" dirty="0">
                <a:solidFill>
                  <a:schemeClr val="bg1"/>
                </a:solidFill>
                <a:effectLst/>
                <a:latin typeface="Abadi" panose="020B0604020104020204" pitchFamily="34" charset="0"/>
              </a:rPr>
              <a:t>erformed HTTP GET request to the Falcon9 Launch HTML page. </a:t>
            </a:r>
            <a:endParaRPr lang="en-US" dirty="0">
              <a:solidFill>
                <a:schemeClr val="bg1"/>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Created a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object using response text content.</a:t>
            </a:r>
          </a:p>
          <a:p>
            <a:pPr>
              <a:lnSpc>
                <a:spcPct val="100000"/>
              </a:lnSpc>
              <a:spcBef>
                <a:spcPts val="1400"/>
              </a:spcBef>
            </a:pPr>
            <a:r>
              <a:rPr lang="en-US" dirty="0">
                <a:solidFill>
                  <a:schemeClr val="accent3">
                    <a:lumMod val="25000"/>
                  </a:schemeClr>
                </a:solidFill>
                <a:latin typeface="Abadi" panose="020B0604020104020204" pitchFamily="34" charset="0"/>
              </a:rPr>
              <a:t>Created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from parsed launch record values.</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spcBef>
                <a:spcPts val="1400"/>
              </a:spcBef>
              <a:buFont typeface="Wingdings" panose="05000000000000000000" pitchFamily="2" charset="2"/>
              <a:buChar char="v"/>
            </a:pPr>
            <a:r>
              <a:rPr lang="en-US" sz="2000" dirty="0">
                <a:solidFill>
                  <a:schemeClr val="accent3">
                    <a:lumMod val="25000"/>
                  </a:schemeClr>
                </a:solidFill>
                <a:latin typeface="Abadi" panose="020B0604020104020204" pitchFamily="34" charset="0"/>
              </a:rPr>
              <a:t>GitHub URL of the completed </a:t>
            </a:r>
            <a:r>
              <a:rPr lang="en-IN" sz="2000" dirty="0">
                <a:solidFill>
                  <a:schemeClr val="accent3">
                    <a:lumMod val="25000"/>
                  </a:schemeClr>
                </a:solidFill>
                <a:latin typeface="Abadi" panose="020B0604020104020204" pitchFamily="34" charset="0"/>
              </a:rPr>
              <a:t>Data</a:t>
            </a:r>
            <a:r>
              <a:rPr lang="en-IN" sz="2000" b="1" dirty="0">
                <a:solidFill>
                  <a:schemeClr val="accent3">
                    <a:lumMod val="25000"/>
                  </a:schemeClr>
                </a:solidFill>
                <a:latin typeface="-apple-system"/>
              </a:rPr>
              <a:t> </a:t>
            </a:r>
            <a:r>
              <a:rPr lang="en-IN" sz="2000" i="0" dirty="0">
                <a:solidFill>
                  <a:schemeClr val="bg1"/>
                </a:solidFill>
                <a:effectLst/>
                <a:latin typeface="Abadi" panose="020B0604020104020204" pitchFamily="34" charset="0"/>
              </a:rPr>
              <a:t>Collection using Web Scrapping – </a:t>
            </a:r>
            <a:r>
              <a:rPr lang="en-US" sz="1400" dirty="0">
                <a:solidFill>
                  <a:srgbClr val="0B49CB"/>
                </a:solidFill>
                <a:hlinkClick r:id="rId4">
                  <a:extLst>
                    <a:ext uri="{A12FA001-AC4F-418D-AE19-62706E023703}">
                      <ahyp:hlinkClr xmlns:ahyp="http://schemas.microsoft.com/office/drawing/2018/hyperlinkcolor" val="tx"/>
                    </a:ext>
                  </a:extLst>
                </a:hlinkClick>
              </a:rPr>
              <a:t>Projects-Data-Science/Step1- Data Collection with Web </a:t>
            </a:r>
            <a:r>
              <a:rPr lang="en-US" sz="1400" dirty="0" err="1">
                <a:solidFill>
                  <a:srgbClr val="0B49CB"/>
                </a:solidFill>
                <a:hlinkClick r:id="rId4">
                  <a:extLst>
                    <a:ext uri="{A12FA001-AC4F-418D-AE19-62706E023703}">
                      <ahyp:hlinkClr xmlns:ahyp="http://schemas.microsoft.com/office/drawing/2018/hyperlinkcolor" val="tx"/>
                    </a:ext>
                  </a:extLst>
                </a:hlinkClick>
              </a:rPr>
              <a:t>Scrapping.ipynb</a:t>
            </a:r>
            <a:r>
              <a:rPr lang="en-US" sz="1400" dirty="0">
                <a:solidFill>
                  <a:srgbClr val="0B49CB"/>
                </a:solidFill>
                <a:hlinkClick r:id="rId4">
                  <a:extLst>
                    <a:ext uri="{A12FA001-AC4F-418D-AE19-62706E023703}">
                      <ahyp:hlinkClr xmlns:ahyp="http://schemas.microsoft.com/office/drawing/2018/hyperlinkcolor" val="tx"/>
                    </a:ext>
                  </a:extLst>
                </a:hlinkClick>
              </a:rPr>
              <a:t> at main · </a:t>
            </a:r>
            <a:r>
              <a:rPr lang="en-US" sz="1400" dirty="0" err="1">
                <a:solidFill>
                  <a:srgbClr val="0B49CB"/>
                </a:solidFill>
                <a:hlinkClick r:id="rId4">
                  <a:extLst>
                    <a:ext uri="{A12FA001-AC4F-418D-AE19-62706E023703}">
                      <ahyp:hlinkClr xmlns:ahyp="http://schemas.microsoft.com/office/drawing/2018/hyperlinkcolor" val="tx"/>
                    </a:ext>
                  </a:extLst>
                </a:hlinkClick>
              </a:rPr>
              <a:t>ShirsaM</a:t>
            </a:r>
            <a:r>
              <a:rPr lang="en-US" sz="1400" dirty="0">
                <a:solidFill>
                  <a:srgbClr val="0B49CB"/>
                </a:solidFill>
                <a:hlinkClick r:id="rId4">
                  <a:extLst>
                    <a:ext uri="{A12FA001-AC4F-418D-AE19-62706E023703}">
                      <ahyp:hlinkClr xmlns:ahyp="http://schemas.microsoft.com/office/drawing/2018/hyperlinkcolor" val="tx"/>
                    </a:ext>
                  </a:extLst>
                </a:hlinkClick>
              </a:rPr>
              <a:t>/Projects-Data-Science (github.com)</a:t>
            </a:r>
            <a:endParaRPr lang="en-US" sz="1500" dirty="0">
              <a:solidFill>
                <a:srgbClr val="0B49CB"/>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282399" y="1792288"/>
            <a:ext cx="5020008"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12" name="Picture 11">
            <a:extLst>
              <a:ext uri="{FF2B5EF4-FFF2-40B4-BE49-F238E27FC236}">
                <a16:creationId xmlns:a16="http://schemas.microsoft.com/office/drawing/2014/main" id="{B2998185-BF72-48A0-A773-A9D39D359227}"/>
              </a:ext>
            </a:extLst>
          </p:cNvPr>
          <p:cNvPicPr>
            <a:picLocks noChangeAspect="1"/>
          </p:cNvPicPr>
          <p:nvPr/>
        </p:nvPicPr>
        <p:blipFill>
          <a:blip r:embed="rId5"/>
          <a:stretch>
            <a:fillRect/>
          </a:stretch>
        </p:blipFill>
        <p:spPr>
          <a:xfrm>
            <a:off x="5996764" y="1330620"/>
            <a:ext cx="5805376" cy="55061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155be751-a274-42e8-93fb-f39d3b9bccc8"/>
    <ds:schemaRef ds:uri="http://purl.org/dc/dcmitype/"/>
    <ds:schemaRef ds:uri="http://purl.org/dc/terms/"/>
    <ds:schemaRef ds:uri="f80a141d-92ca-4d3d-9308-f7e7b1d44ce8"/>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2343</TotalTime>
  <Words>2475</Words>
  <Application>Microsoft Office PowerPoint</Application>
  <PresentationFormat>Widescreen</PresentationFormat>
  <Paragraphs>293</Paragraphs>
  <Slides>47</Slides>
  <Notes>11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Abadi</vt:lpstr>
      <vt:lpstr>-apple-system</vt:lpstr>
      <vt:lpstr>Arial</vt:lpstr>
      <vt:lpstr>Calibri</vt:lpstr>
      <vt:lpstr>Calibri Light</vt:lpstr>
      <vt:lpstr>Century Gothic</vt:lpstr>
      <vt:lpstr>Goudy Old Style</vt:lpstr>
      <vt:lpstr>IBM Plex Mono SemiBold</vt:lpstr>
      <vt:lpstr>IBM Plex Mono Text</vt:lpstr>
      <vt:lpstr>OpenSans</vt:lpstr>
      <vt:lpstr>Wingdings</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 mukherjee</cp:lastModifiedBy>
  <cp:revision>211</cp:revision>
  <dcterms:created xsi:type="dcterms:W3CDTF">2021-04-29T18:58:34Z</dcterms:created>
  <dcterms:modified xsi:type="dcterms:W3CDTF">2022-03-30T20:22:44Z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